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Marianne"/>
        <a:ea typeface="Marianne"/>
        <a:cs typeface="Marianne"/>
        <a:sym typeface="Mariann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0CD"/>
          </a:solidFill>
        </a:fill>
      </a:tcStyle>
    </a:wholeTbl>
    <a:band2H>
      <a:tcTxStyle b="def" i="def"/>
      <a:tcStyle>
        <a:tcBdr/>
        <a:fill>
          <a:solidFill>
            <a:srgbClr val="E6E9E8"/>
          </a:solidFill>
        </a:fill>
      </a:tcStyle>
    </a:band2H>
    <a:firstCol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FCA"/>
          </a:solidFill>
        </a:fill>
      </a:tcStyle>
    </a:wholeTbl>
    <a:band2H>
      <a:tcTxStyle b="def" i="def"/>
      <a:tcStyle>
        <a:tcBdr/>
        <a:fill>
          <a:solidFill>
            <a:srgbClr val="FFF7E6"/>
          </a:solidFill>
        </a:fill>
      </a:tcStyle>
    </a:band2H>
    <a:firstCol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ECCCB"/>
          </a:solidFill>
        </a:fill>
      </a:tcStyle>
    </a:wholeTbl>
    <a:band2H>
      <a:tcTxStyle b="def" i="def"/>
      <a:tcStyle>
        <a:tcBdr/>
        <a:fill>
          <a:solidFill>
            <a:srgbClr val="E8E7E7"/>
          </a:solidFill>
        </a:fill>
      </a:tcStyle>
    </a:band2H>
    <a:firstCol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arianne"/>
          <a:ea typeface="Marianne"/>
          <a:cs typeface="Mariann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arianne"/>
          <a:ea typeface="Marianne"/>
          <a:cs typeface="Mariann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9" name="Shape 6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Arial"/>
      </a:defRPr>
    </a:lvl1pPr>
    <a:lvl2pPr indent="228600" latinLnBrk="0">
      <a:defRPr sz="1200">
        <a:latin typeface="+mn-lt"/>
        <a:ea typeface="+mn-ea"/>
        <a:cs typeface="+mn-cs"/>
        <a:sym typeface="Arial"/>
      </a:defRPr>
    </a:lvl2pPr>
    <a:lvl3pPr indent="457200" latinLnBrk="0">
      <a:defRPr sz="1200">
        <a:latin typeface="+mn-lt"/>
        <a:ea typeface="+mn-ea"/>
        <a:cs typeface="+mn-cs"/>
        <a:sym typeface="Arial"/>
      </a:defRPr>
    </a:lvl3pPr>
    <a:lvl4pPr indent="685800" latinLnBrk="0">
      <a:defRPr sz="1200">
        <a:latin typeface="+mn-lt"/>
        <a:ea typeface="+mn-ea"/>
        <a:cs typeface="+mn-cs"/>
        <a:sym typeface="Arial"/>
      </a:defRPr>
    </a:lvl4pPr>
    <a:lvl5pPr indent="914400" latinLnBrk="0">
      <a:defRPr sz="1200">
        <a:latin typeface="+mn-lt"/>
        <a:ea typeface="+mn-ea"/>
        <a:cs typeface="+mn-cs"/>
        <a:sym typeface="Arial"/>
      </a:defRPr>
    </a:lvl5pPr>
    <a:lvl6pPr indent="1143000" latinLnBrk="0">
      <a:defRPr sz="1200">
        <a:latin typeface="+mn-lt"/>
        <a:ea typeface="+mn-ea"/>
        <a:cs typeface="+mn-cs"/>
        <a:sym typeface="Arial"/>
      </a:defRPr>
    </a:lvl6pPr>
    <a:lvl7pPr indent="1371600" latinLnBrk="0">
      <a:defRPr sz="1200">
        <a:latin typeface="+mn-lt"/>
        <a:ea typeface="+mn-ea"/>
        <a:cs typeface="+mn-cs"/>
        <a:sym typeface="Arial"/>
      </a:defRPr>
    </a:lvl7pPr>
    <a:lvl8pPr indent="1600200" latinLnBrk="0">
      <a:defRPr sz="1200">
        <a:latin typeface="+mn-lt"/>
        <a:ea typeface="+mn-ea"/>
        <a:cs typeface="+mn-cs"/>
        <a:sym typeface="Arial"/>
      </a:defRPr>
    </a:lvl8pPr>
    <a:lvl9pPr indent="18288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uméro de diapositive"/>
          <p:cNvSpPr txBox="1"/>
          <p:nvPr>
            <p:ph type="sldNum" sz="quarter" idx="2"/>
          </p:nvPr>
        </p:nvSpPr>
        <p:spPr>
          <a:xfrm>
            <a:off x="0" y="4985237"/>
            <a:ext cx="180000" cy="136526"/>
          </a:xfrm>
          <a:prstGeom prst="rect">
            <a:avLst/>
          </a:prstGeom>
          <a:ln w="9525">
            <a:solidFill>
              <a:srgbClr val="000000">
                <a:alpha val="0"/>
              </a:srgbClr>
            </a:solidFill>
            <a:round/>
          </a:ln>
        </p:spPr>
        <p:txBody>
          <a:bodyPr wrap="square"/>
          <a:lstStyle>
            <a:lvl1pPr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14" name="Titre"/>
          <p:cNvSpPr txBox="1"/>
          <p:nvPr>
            <p:ph type="title" hasCustomPrompt="1"/>
          </p:nvPr>
        </p:nvSpPr>
        <p:spPr>
          <a:xfrm>
            <a:off x="0" y="0"/>
            <a:ext cx="180000" cy="180000"/>
          </a:xfrm>
          <a:prstGeom prst="rect">
            <a:avLst/>
          </a:prstGeom>
          <a:ln w="9525">
            <a:solidFill>
              <a:srgbClr val="000000">
                <a:alpha val="0"/>
              </a:srgbClr>
            </a:solidFill>
          </a:ln>
        </p:spPr>
        <p:txBody>
          <a:bodyPr anchor="t"/>
          <a:lstStyle>
            <a:lvl1pPr marL="0" indent="0">
              <a:buSzTx/>
              <a:buNone/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pPr/>
            <a:r>
              <a:t>Titre</a:t>
            </a:r>
          </a:p>
        </p:txBody>
      </p:sp>
      <p:pic>
        <p:nvPicPr>
          <p:cNvPr id="15" name="Image 7" descr="Imag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110" y="51469"/>
            <a:ext cx="4888848" cy="421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9" descr="Image 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352" y="151865"/>
            <a:ext cx="2725169" cy="2347877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Titre"/>
          <p:cNvSpPr txBox="1"/>
          <p:nvPr>
            <p:ph type="title" hasCustomPrompt="1"/>
          </p:nvPr>
        </p:nvSpPr>
        <p:spPr>
          <a:xfrm>
            <a:off x="0" y="0"/>
            <a:ext cx="180000" cy="180000"/>
          </a:xfrm>
          <a:prstGeom prst="rect">
            <a:avLst/>
          </a:prstGeom>
          <a:ln w="9525">
            <a:solidFill>
              <a:srgbClr val="000000">
                <a:alpha val="0"/>
              </a:srgbClr>
            </a:solidFill>
          </a:ln>
        </p:spPr>
        <p:txBody>
          <a:bodyPr anchor="t"/>
          <a:lstStyle>
            <a:lvl1pPr marL="0" indent="0">
              <a:buSzTx/>
              <a:buNone/>
              <a:defRPr sz="100">
                <a:solidFill>
                  <a:srgbClr val="000000">
                    <a:alpha val="0"/>
                  </a:srgbClr>
                </a:solidFill>
              </a:defRPr>
            </a:lvl1pPr>
          </a:lstStyle>
          <a:p>
            <a:pPr/>
            <a:r>
              <a:t>Titre</a:t>
            </a:r>
          </a:p>
        </p:txBody>
      </p:sp>
      <p:sp>
        <p:nvSpPr>
          <p:cNvPr id="2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25" name="Texte niveau 1…"/>
          <p:cNvSpPr txBox="1"/>
          <p:nvPr>
            <p:ph type="body" sz="half" idx="1" hasCustomPrompt="1"/>
          </p:nvPr>
        </p:nvSpPr>
        <p:spPr>
          <a:xfrm>
            <a:off x="359999" y="2499741"/>
            <a:ext cx="8424001" cy="192350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lnSpc>
                <a:spcPct val="90000"/>
              </a:lnSpc>
              <a:spcBef>
                <a:spcPts val="0"/>
              </a:spcBef>
              <a:defRPr b="1" cap="all" sz="3200"/>
            </a:lvl1pPr>
            <a:lvl2pPr marL="0" indent="0">
              <a:lnSpc>
                <a:spcPct val="90000"/>
              </a:lnSpc>
              <a:spcBef>
                <a:spcPts val="0"/>
              </a:spcBef>
              <a:buSzTx/>
              <a:buNone/>
              <a:defRPr b="1" cap="all" sz="3200"/>
            </a:lvl2pPr>
            <a:lvl3pPr marL="648000" indent="-288000">
              <a:lnSpc>
                <a:spcPct val="90000"/>
              </a:lnSpc>
              <a:spcBef>
                <a:spcPts val="0"/>
              </a:spcBef>
              <a:defRPr b="1" cap="all" sz="3200"/>
            </a:lvl3pPr>
            <a:lvl4pPr marL="869142" indent="-329142">
              <a:lnSpc>
                <a:spcPct val="90000"/>
              </a:lnSpc>
              <a:spcBef>
                <a:spcPts val="0"/>
              </a:spcBef>
              <a:defRPr b="1" cap="all" sz="3200"/>
            </a:lvl4pPr>
            <a:lvl5pPr marL="1085142" indent="-329142">
              <a:lnSpc>
                <a:spcPct val="90000"/>
              </a:lnSpc>
              <a:spcBef>
                <a:spcPts val="0"/>
              </a:spcBef>
              <a:defRPr b="1" cap="all" sz="3200"/>
            </a:lvl5pPr>
          </a:lstStyle>
          <a:p>
            <a:pPr/>
            <a:r>
              <a:t>Titre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6" name="Connecteur droit 11"/>
          <p:cNvSpPr/>
          <p:nvPr/>
        </p:nvSpPr>
        <p:spPr>
          <a:xfrm>
            <a:off x="360000" y="4784399"/>
            <a:ext cx="8424001" cy="1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necteur droit 9"/>
          <p:cNvSpPr/>
          <p:nvPr/>
        </p:nvSpPr>
        <p:spPr>
          <a:xfrm>
            <a:off x="360000" y="4784399"/>
            <a:ext cx="8424001" cy="1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4" name="Image 10" descr="Imag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23" y="108088"/>
            <a:ext cx="814719" cy="70192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Titre"/>
          <p:cNvSpPr txBox="1"/>
          <p:nvPr>
            <p:ph type="title" hasCustomPrompt="1"/>
          </p:nvPr>
        </p:nvSpPr>
        <p:spPr>
          <a:xfrm>
            <a:off x="359999" y="900000"/>
            <a:ext cx="8424000" cy="720001"/>
          </a:xfrm>
          <a:prstGeom prst="rect">
            <a:avLst/>
          </a:prstGeom>
          <a:ln w="12700">
            <a:noFill/>
            <a:miter lim="400000"/>
          </a:ln>
        </p:spPr>
        <p:txBody>
          <a:bodyPr anchor="t"/>
          <a:lstStyle>
            <a:lvl1pPr marL="0" indent="0">
              <a:buSzTx/>
              <a:buNone/>
              <a:defRPr sz="2500"/>
            </a:lvl1pPr>
          </a:lstStyle>
          <a:p>
            <a:pPr/>
            <a:r>
              <a:t>Titre</a:t>
            </a:r>
          </a:p>
        </p:txBody>
      </p:sp>
      <p:sp>
        <p:nvSpPr>
          <p:cNvPr id="3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7" name="Texte niveau 1…"/>
          <p:cNvSpPr txBox="1"/>
          <p:nvPr>
            <p:ph type="body" sz="quarter" idx="1" hasCustomPrompt="1"/>
          </p:nvPr>
        </p:nvSpPr>
        <p:spPr>
          <a:xfrm>
            <a:off x="359998" y="1891968"/>
            <a:ext cx="2520001" cy="253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144000" indent="-144000">
              <a:spcBef>
                <a:spcPts val="800"/>
              </a:spcBef>
              <a:buSzPct val="100000"/>
              <a:buAutoNum type="arabicPeriod" startAt="1"/>
              <a:defRPr b="1"/>
            </a:lvl1pPr>
            <a:lvl2pPr marL="339999" indent="-159999">
              <a:spcBef>
                <a:spcPts val="800"/>
              </a:spcBef>
              <a:buAutoNum type="alphaLcPeriod" startAt="1"/>
              <a:defRPr b="1"/>
            </a:lvl2pPr>
            <a:lvl3pPr>
              <a:spcBef>
                <a:spcPts val="800"/>
              </a:spcBef>
              <a:defRPr b="1"/>
            </a:lvl3pPr>
            <a:lvl4pPr>
              <a:spcBef>
                <a:spcPts val="800"/>
              </a:spcBef>
              <a:defRPr b="1"/>
            </a:lvl4pPr>
            <a:lvl5pPr>
              <a:spcBef>
                <a:spcPts val="800"/>
              </a:spcBef>
              <a:defRPr b="1"/>
            </a:lvl5pPr>
          </a:lstStyle>
          <a:p>
            <a:pPr/>
            <a:r>
              <a:t>Titre de la partie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8" name="Espace réservé du texte 7"/>
          <p:cNvSpPr/>
          <p:nvPr>
            <p:ph type="body" sz="quarter" idx="21" hasCustomPrompt="1"/>
          </p:nvPr>
        </p:nvSpPr>
        <p:spPr>
          <a:xfrm>
            <a:off x="3312000" y="1893599"/>
            <a:ext cx="2520001" cy="253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144000" indent="-144000">
              <a:spcBef>
                <a:spcPts val="800"/>
              </a:spcBef>
              <a:buSzPct val="100000"/>
              <a:buAutoNum type="arabicPeriod" startAt="1"/>
              <a:defRPr b="1"/>
            </a:lvl1pPr>
          </a:lstStyle>
          <a:p>
            <a:pPr/>
            <a:r>
              <a:t>Titre de la partie
Deuxième niveau</a:t>
            </a:r>
          </a:p>
        </p:txBody>
      </p:sp>
      <p:sp>
        <p:nvSpPr>
          <p:cNvPr id="39" name="Espace réservé du texte 7"/>
          <p:cNvSpPr/>
          <p:nvPr>
            <p:ph type="body" sz="quarter" idx="22" hasCustomPrompt="1"/>
          </p:nvPr>
        </p:nvSpPr>
        <p:spPr>
          <a:xfrm>
            <a:off x="6263999" y="1893599"/>
            <a:ext cx="2520001" cy="25308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144000" indent="-144000">
              <a:spcBef>
                <a:spcPts val="800"/>
              </a:spcBef>
              <a:buSzPct val="100000"/>
              <a:buAutoNum type="arabicPeriod" startAt="1"/>
              <a:defRPr b="1"/>
            </a:lvl1pPr>
          </a:lstStyle>
          <a:p>
            <a:pPr/>
            <a:r>
              <a:t>Titre de la partie
Deuxième niveau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Espace réservé pour une image  7"/>
          <p:cNvSpPr/>
          <p:nvPr>
            <p:ph type="pic" idx="21"/>
          </p:nvPr>
        </p:nvSpPr>
        <p:spPr>
          <a:xfrm>
            <a:off x="0" y="843558"/>
            <a:ext cx="9144000" cy="4300843"/>
          </a:xfrm>
          <a:prstGeom prst="rect">
            <a:avLst/>
          </a:prstGeom>
        </p:spPr>
        <p:txBody>
          <a:bodyPr lIns="91439" tIns="45719" rIns="91439" bIns="45719"/>
          <a:lstStyle/>
          <a:p>
            <a:pPr/>
          </a:p>
        </p:txBody>
      </p:sp>
      <p:sp>
        <p:nvSpPr>
          <p:cNvPr id="47" name="Titr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Titre</a:t>
            </a:r>
          </a:p>
        </p:txBody>
      </p:sp>
      <p:sp>
        <p:nvSpPr>
          <p:cNvPr id="4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onnecteur droit 9"/>
          <p:cNvSpPr/>
          <p:nvPr/>
        </p:nvSpPr>
        <p:spPr>
          <a:xfrm>
            <a:off x="360000" y="4784399"/>
            <a:ext cx="8424001" cy="1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56" name="Image 10" descr="Imag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23" y="108088"/>
            <a:ext cx="814719" cy="70192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Titre"/>
          <p:cNvSpPr txBox="1"/>
          <p:nvPr>
            <p:ph type="title" hasCustomPrompt="1"/>
          </p:nvPr>
        </p:nvSpPr>
        <p:spPr>
          <a:xfrm>
            <a:off x="359999" y="900000"/>
            <a:ext cx="8424000" cy="720001"/>
          </a:xfrm>
          <a:prstGeom prst="rect">
            <a:avLst/>
          </a:prstGeom>
          <a:ln w="12700">
            <a:noFill/>
            <a:miter lim="400000"/>
          </a:ln>
        </p:spPr>
        <p:txBody>
          <a:bodyPr anchor="t"/>
          <a:lstStyle>
            <a:lvl1pPr marL="0" indent="0">
              <a:buSzTx/>
              <a:buNone/>
              <a:defRPr sz="2500"/>
            </a:lvl1pPr>
          </a:lstStyle>
          <a:p>
            <a:pPr/>
            <a:r>
              <a:t>Titre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9" name="Texte niveau 1…"/>
          <p:cNvSpPr txBox="1"/>
          <p:nvPr>
            <p:ph type="body" sz="quarter" idx="1" hasCustomPrompt="1"/>
          </p:nvPr>
        </p:nvSpPr>
        <p:spPr>
          <a:xfrm>
            <a:off x="3312000" y="179999"/>
            <a:ext cx="5472001" cy="360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107999" indent="-107999" algn="r">
              <a:spcBef>
                <a:spcPts val="0"/>
              </a:spcBef>
              <a:buSzPct val="100000"/>
              <a:buAutoNum type="arabicPeriod" startAt="1"/>
              <a:defRPr b="1" sz="700"/>
            </a:lvl1pPr>
            <a:lvl2pPr marL="107999" indent="-107999" algn="r">
              <a:spcBef>
                <a:spcPts val="0"/>
              </a:spcBef>
              <a:buAutoNum type="alphaLcPeriod" startAt="1"/>
              <a:defRPr b="1" sz="700"/>
            </a:lvl2pPr>
            <a:lvl3pPr marL="423000" indent="-63000" algn="r">
              <a:spcBef>
                <a:spcPts val="0"/>
              </a:spcBef>
              <a:defRPr b="1" sz="700"/>
            </a:lvl3pPr>
            <a:lvl4pPr marL="611999" indent="-72000" algn="r">
              <a:spcBef>
                <a:spcPts val="0"/>
              </a:spcBef>
              <a:defRPr b="1" sz="700"/>
            </a:lvl4pPr>
            <a:lvl5pPr marL="828000" indent="-72000" algn="r">
              <a:spcBef>
                <a:spcPts val="0"/>
              </a:spcBef>
              <a:defRPr b="1" sz="700"/>
            </a:lvl5pPr>
          </a:lstStyle>
          <a:p>
            <a:pPr/>
            <a:r>
              <a:t>Titre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0" name="Espace réservé du texte 11"/>
          <p:cNvSpPr/>
          <p:nvPr>
            <p:ph type="body" sz="quarter" idx="21" hasCustomPrompt="1"/>
          </p:nvPr>
        </p:nvSpPr>
        <p:spPr>
          <a:xfrm>
            <a:off x="359998" y="1835999"/>
            <a:ext cx="2520002" cy="2574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de niveau 1
Texte de niveau 2
Texte de niveau 3
Texte de niveau 4
Texte de niveau 5</a:t>
            </a:r>
          </a:p>
        </p:txBody>
      </p:sp>
      <p:sp>
        <p:nvSpPr>
          <p:cNvPr id="61" name="Espace réservé du texte 11"/>
          <p:cNvSpPr/>
          <p:nvPr>
            <p:ph type="body" sz="quarter" idx="22" hasCustomPrompt="1"/>
          </p:nvPr>
        </p:nvSpPr>
        <p:spPr>
          <a:xfrm>
            <a:off x="3312000" y="1835999"/>
            <a:ext cx="2520001" cy="2574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de niveau 1
Texte de niveau 2
Texte de niveau 3
Texte de niveau 4
Texte de niveau 5</a:t>
            </a:r>
          </a:p>
        </p:txBody>
      </p:sp>
      <p:sp>
        <p:nvSpPr>
          <p:cNvPr id="62" name="Espace réservé du texte 11"/>
          <p:cNvSpPr/>
          <p:nvPr>
            <p:ph type="body" sz="quarter" idx="23" hasCustomPrompt="1"/>
          </p:nvPr>
        </p:nvSpPr>
        <p:spPr>
          <a:xfrm>
            <a:off x="6263999" y="1835999"/>
            <a:ext cx="2520001" cy="25740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Texte de niveau 1
Texte de niveau 2
Texte de niveau 3
Texte de niveau 4
Texte de niveau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necteur droit 9"/>
          <p:cNvSpPr/>
          <p:nvPr/>
        </p:nvSpPr>
        <p:spPr>
          <a:xfrm>
            <a:off x="360000" y="4784399"/>
            <a:ext cx="8424001" cy="1"/>
          </a:xfrm>
          <a:prstGeom prst="line">
            <a:avLst/>
          </a:prstGeom>
          <a:ln w="1016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pic>
        <p:nvPicPr>
          <p:cNvPr id="3" name="Image 10" descr="Image 10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523" y="108088"/>
            <a:ext cx="814719" cy="701923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re"/>
          <p:cNvSpPr txBox="1"/>
          <p:nvPr>
            <p:ph type="title" hasCustomPrompt="1"/>
          </p:nvPr>
        </p:nvSpPr>
        <p:spPr>
          <a:xfrm>
            <a:off x="359999" y="738000"/>
            <a:ext cx="8424000" cy="4046400"/>
          </a:xfrm>
          <a:prstGeom prst="rect">
            <a:avLst/>
          </a:prstGeom>
          <a:ln w="10160">
            <a:solidFill>
              <a:srgbClr val="000000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Titre</a:t>
            </a:r>
          </a:p>
        </p:txBody>
      </p:sp>
      <p:sp>
        <p:nvSpPr>
          <p:cNvPr id="5" name="Numéro de diapositive"/>
          <p:cNvSpPr txBox="1"/>
          <p:nvPr>
            <p:ph type="sldNum" sz="quarter" idx="2"/>
          </p:nvPr>
        </p:nvSpPr>
        <p:spPr>
          <a:xfrm>
            <a:off x="7486999" y="4899999"/>
            <a:ext cx="127001" cy="1270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b="1" sz="700"/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Texte niveau 1…"/>
          <p:cNvSpPr txBox="1"/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</p:sldLayoutIdLst>
  <p:transition xmlns:p14="http://schemas.microsoft.com/office/powerpoint/2010/main" spd="med" advClick="1"/>
  <p:txStyles>
    <p:titleStyle>
      <a:lvl1pPr marL="396000" marR="0" indent="-3960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Pct val="100000"/>
        <a:buFontTx/>
        <a:buAutoNum type="arabicPeriod" startAt="1"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1pPr>
      <a:lvl2pPr marL="259999" marR="0" indent="-7999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2pPr>
      <a:lvl3pPr marL="450000" marR="0" indent="-900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3pPr>
      <a:lvl4pPr marL="642857" marR="0" indent="-1028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4pPr>
      <a:lvl5pPr marL="858857" marR="0" indent="-1028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5pPr>
      <a:lvl6pPr marL="2400300" marR="0" indent="-1143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6pPr>
      <a:lvl7pPr marL="2857500" marR="0" indent="-1143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7pPr>
      <a:lvl8pPr marL="3314700" marR="0" indent="-1143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8pPr>
      <a:lvl9pPr marL="3771900" marR="0" indent="-1143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1000" u="none">
          <a:solidFill>
            <a:srgbClr val="000000"/>
          </a:solidFill>
          <a:uFillTx/>
          <a:latin typeface="Marianne"/>
          <a:ea typeface="Marianne"/>
          <a:cs typeface="Marianne"/>
          <a:sym typeface="Marianne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700" u="none">
          <a:solidFill>
            <a:schemeClr val="tx1"/>
          </a:solidFill>
          <a:uFillTx/>
          <a:latin typeface="+mn-lt"/>
          <a:ea typeface="+mn-ea"/>
          <a:cs typeface="+mn-cs"/>
          <a:sym typeface="Mariann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s://www.elysee.fr/emmanuel-macron/2023/06/02/mieux-prevenir-et-combattre-les-feux-de-forets-les-annonces-du-president-emmanuel-macron-dans-le-gard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6" Type="http://schemas.openxmlformats.org/officeDocument/2006/relationships/image" Target="../media/image5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Espace réservé du pied de page 7"/>
          <p:cNvSpPr txBox="1"/>
          <p:nvPr/>
        </p:nvSpPr>
        <p:spPr>
          <a:xfrm>
            <a:off x="359999" y="4899999"/>
            <a:ext cx="590400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700"/>
            </a:lvl1pPr>
          </a:lstStyle>
          <a:p>
            <a:pPr/>
            <a:r>
              <a:t>Direction de la communication </a:t>
            </a:r>
          </a:p>
        </p:txBody>
      </p:sp>
      <p:sp>
        <p:nvSpPr>
          <p:cNvPr id="72" name="Titre 1"/>
          <p:cNvSpPr txBox="1"/>
          <p:nvPr>
            <p:ph type="title"/>
          </p:nvPr>
        </p:nvSpPr>
        <p:spPr>
          <a:xfrm>
            <a:off x="0" y="0"/>
            <a:ext cx="180000" cy="180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3" name="Espace réservé du texte 5"/>
          <p:cNvSpPr txBox="1"/>
          <p:nvPr>
            <p:ph type="body" sz="half" idx="1"/>
          </p:nvPr>
        </p:nvSpPr>
        <p:spPr>
          <a:xfrm>
            <a:off x="360000" y="3075806"/>
            <a:ext cx="8424000" cy="136815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Présentation des Campagnes DE L’été</a:t>
            </a:r>
          </a:p>
          <a:p>
            <a:pPr>
              <a:defRPr b="0" sz="1600"/>
            </a:pPr>
            <a:r>
              <a:t>association Communication Publique</a:t>
            </a:r>
          </a:p>
        </p:txBody>
      </p:sp>
      <p:sp>
        <p:nvSpPr>
          <p:cNvPr id="74" name="Espace réservé de la date 6"/>
          <p:cNvSpPr txBox="1"/>
          <p:nvPr/>
        </p:nvSpPr>
        <p:spPr>
          <a:xfrm>
            <a:off x="7614000" y="4899999"/>
            <a:ext cx="1170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cap="all" sz="700"/>
            </a:lvl1pPr>
          </a:lstStyle>
          <a:p>
            <a:pPr/>
            <a:r>
              <a:t>16/06/2023</a:t>
            </a:r>
          </a:p>
        </p:txBody>
      </p:sp>
      <p:sp>
        <p:nvSpPr>
          <p:cNvPr id="75" name="Espace réservé du numéro de diapositive 8"/>
          <p:cNvSpPr txBox="1"/>
          <p:nvPr>
            <p:ph type="sldNum" sz="quarter" idx="2"/>
          </p:nvPr>
        </p:nvSpPr>
        <p:spPr>
          <a:xfrm>
            <a:off x="7486999" y="4899999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Espace réservé du pied de page 2"/>
          <p:cNvSpPr txBox="1"/>
          <p:nvPr/>
        </p:nvSpPr>
        <p:spPr>
          <a:xfrm>
            <a:off x="359999" y="4899999"/>
            <a:ext cx="590400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700"/>
            </a:lvl1pPr>
          </a:lstStyle>
          <a:p>
            <a:pPr/>
            <a:r>
              <a:t>Direction de la communication </a:t>
            </a:r>
          </a:p>
        </p:txBody>
      </p:sp>
      <p:sp>
        <p:nvSpPr>
          <p:cNvPr id="78" name="Espace réservé de la date 1"/>
          <p:cNvSpPr txBox="1"/>
          <p:nvPr/>
        </p:nvSpPr>
        <p:spPr>
          <a:xfrm>
            <a:off x="7614000" y="4899999"/>
            <a:ext cx="1170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cap="all" sz="700"/>
            </a:lvl1pPr>
          </a:lstStyle>
          <a:p>
            <a:pPr/>
            <a:r>
              <a:t>16/06/2023</a:t>
            </a:r>
          </a:p>
        </p:txBody>
      </p:sp>
      <p:sp>
        <p:nvSpPr>
          <p:cNvPr id="79" name="Espace réservé du numéro de diapositive 3"/>
          <p:cNvSpPr txBox="1"/>
          <p:nvPr>
            <p:ph type="sldNum" sz="quarter" idx="2"/>
          </p:nvPr>
        </p:nvSpPr>
        <p:spPr>
          <a:xfrm>
            <a:off x="7486999" y="4899999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80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6727" y="765572"/>
            <a:ext cx="7837273" cy="4005954"/>
          </a:xfrm>
          <a:prstGeom prst="rect">
            <a:avLst/>
          </a:prstGeom>
          <a:ln w="12700">
            <a:miter lim="400000"/>
          </a:ln>
        </p:spPr>
      </p:pic>
      <p:sp>
        <p:nvSpPr>
          <p:cNvPr id="81" name="Rectangle 5"/>
          <p:cNvSpPr txBox="1"/>
          <p:nvPr/>
        </p:nvSpPr>
        <p:spPr>
          <a:xfrm>
            <a:off x="297239" y="699541"/>
            <a:ext cx="4733098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800">
                <a:solidFill>
                  <a:srgbClr val="000091"/>
                </a:solidFill>
              </a:defRPr>
            </a:pPr>
            <a:r>
              <a:t>MIEUX PRÉVENIR</a:t>
            </a:r>
            <a:endParaRPr sz="1400"/>
          </a:p>
          <a:p>
            <a:pPr>
              <a:defRPr b="1" sz="1400">
                <a:solidFill>
                  <a:srgbClr val="000091"/>
                </a:solidFill>
              </a:defRPr>
            </a:pPr>
            <a:r>
              <a:t>DÉVELOPPER LA CULTURE DES RISQUES NATURELS</a:t>
            </a:r>
          </a:p>
          <a:p>
            <a:pPr/>
            <a:br>
              <a:rPr sz="1400"/>
            </a:b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Espace réservé du pied de page 2"/>
          <p:cNvSpPr txBox="1"/>
          <p:nvPr/>
        </p:nvSpPr>
        <p:spPr>
          <a:xfrm>
            <a:off x="359999" y="4899999"/>
            <a:ext cx="590400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700"/>
            </a:lvl1pPr>
          </a:lstStyle>
          <a:p>
            <a:pPr/>
            <a:r>
              <a:t>Direction de la communication </a:t>
            </a:r>
          </a:p>
        </p:txBody>
      </p:sp>
      <p:sp>
        <p:nvSpPr>
          <p:cNvPr id="84" name="Titre 6"/>
          <p:cNvSpPr txBox="1"/>
          <p:nvPr>
            <p:ph type="title"/>
          </p:nvPr>
        </p:nvSpPr>
        <p:spPr>
          <a:xfrm>
            <a:off x="549184" y="974286"/>
            <a:ext cx="8424000" cy="720001"/>
          </a:xfrm>
          <a:prstGeom prst="rect">
            <a:avLst/>
          </a:prstGeom>
        </p:spPr>
        <p:txBody>
          <a:bodyPr/>
          <a:lstStyle/>
          <a:p>
            <a:pPr algn="ctr">
              <a:defRPr sz="2000">
                <a:solidFill>
                  <a:srgbClr val="002060"/>
                </a:solidFill>
              </a:defRPr>
            </a:pPr>
            <a:r>
              <a:t>FEUX DE FORÊT ET DE VÉGÉTATION</a:t>
            </a:r>
            <a:br/>
            <a:r>
              <a:rPr b="0" i="1" sz="1400">
                <a:solidFill>
                  <a:srgbClr val="000000"/>
                </a:solidFill>
              </a:rPr>
              <a:t>Faire connaître les « bons réflexes » pour prévenir les feux de forêt et de végétation</a:t>
            </a:r>
          </a:p>
        </p:txBody>
      </p:sp>
      <p:sp>
        <p:nvSpPr>
          <p:cNvPr id="85" name="Espace réservé de la date 1"/>
          <p:cNvSpPr txBox="1"/>
          <p:nvPr/>
        </p:nvSpPr>
        <p:spPr>
          <a:xfrm>
            <a:off x="7614000" y="4899999"/>
            <a:ext cx="1170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cap="all" sz="700"/>
            </a:lvl1pPr>
          </a:lstStyle>
          <a:p>
            <a:pPr/>
            <a:r>
              <a:t>16/06/2023</a:t>
            </a:r>
          </a:p>
        </p:txBody>
      </p:sp>
      <p:sp>
        <p:nvSpPr>
          <p:cNvPr id="86" name="Espace réservé du numéro de diapositive 3"/>
          <p:cNvSpPr txBox="1"/>
          <p:nvPr>
            <p:ph type="sldNum" sz="quarter" idx="2"/>
          </p:nvPr>
        </p:nvSpPr>
        <p:spPr>
          <a:xfrm>
            <a:off x="7486999" y="4899999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87" name="Rectangle 5"/>
          <p:cNvSpPr txBox="1"/>
          <p:nvPr/>
        </p:nvSpPr>
        <p:spPr>
          <a:xfrm>
            <a:off x="544256" y="1888532"/>
            <a:ext cx="8261449" cy="2059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spcBef>
                <a:spcPts val="600"/>
              </a:spcBef>
              <a:defRPr b="1" sz="1000" u="sng">
                <a:solidFill>
                  <a:srgbClr val="002060"/>
                </a:solidFill>
              </a:defRPr>
            </a:pPr>
            <a:r>
              <a:t>Contexte :</a:t>
            </a:r>
          </a:p>
          <a:p>
            <a:pPr algn="just">
              <a:buSzPct val="100000"/>
              <a:buFont typeface="Arial"/>
              <a:buChar char="•"/>
              <a:defRPr sz="1000"/>
            </a:pPr>
            <a:r>
              <a:t> Etés chauds + sécheresse + impacts du changement climatique = risques accrus de feu pour les forêts françaises. </a:t>
            </a:r>
          </a:p>
          <a:p>
            <a:pPr algn="just">
              <a:buSzPct val="100000"/>
              <a:buFont typeface="Arial"/>
              <a:buChar char="•"/>
              <a:defRPr b="1" sz="1000"/>
            </a:pPr>
            <a:r>
              <a:t> 90% des feux de forêts demeurent d’origine humaine et 50% d’entre eux sont dus à des gestes imprudents</a:t>
            </a:r>
            <a:r>
              <a:rPr b="0"/>
              <a:t>.</a:t>
            </a:r>
            <a:endParaRPr b="0"/>
          </a:p>
          <a:p>
            <a:pPr algn="just">
              <a:defRPr sz="1000" u="sng"/>
            </a:pPr>
          </a:p>
          <a:p>
            <a:pPr algn="just">
              <a:defRPr b="1" sz="1000" u="sng">
                <a:solidFill>
                  <a:srgbClr val="002060"/>
                </a:solidFill>
              </a:defRPr>
            </a:pPr>
            <a:r>
              <a:t>Nouveau plan d’actions :</a:t>
            </a:r>
          </a:p>
          <a:p>
            <a:pPr lvl="1" marL="742950" indent="-285750" algn="just">
              <a:buSzPct val="100000"/>
              <a:buFont typeface="Arial"/>
              <a:buChar char="•"/>
              <a:defRPr sz="1000"/>
            </a:pPr>
            <a:r>
              <a:t>mieux prévenir les incendies (moyens de l’ONF renforcés, campagne de communication sur les obligations légales de débroussaillement, cartographie des risques à mettre en place), </a:t>
            </a:r>
          </a:p>
          <a:p>
            <a:pPr lvl="1" marL="742950" indent="-285750" algn="just">
              <a:buSzPct val="100000"/>
              <a:buFont typeface="Arial"/>
              <a:buChar char="•"/>
              <a:defRPr sz="1000"/>
            </a:pPr>
            <a:r>
              <a:t>renforcer les moyens humains et matériels (renforts de moyens pour les services de secours),</a:t>
            </a:r>
          </a:p>
          <a:p>
            <a:pPr lvl="1" marL="742950" indent="-285750" algn="just">
              <a:buSzPct val="100000"/>
              <a:buFont typeface="Arial"/>
              <a:buChar char="•"/>
              <a:defRPr sz="1000"/>
            </a:pPr>
            <a:r>
              <a:t>reboiser et gérer durablement avec une planification de reforestation (plantation d'un milliard d'arbres d'ici 10 ans). </a:t>
            </a:r>
          </a:p>
          <a:p>
            <a:pPr algn="just">
              <a:spcBef>
                <a:spcPts val="600"/>
              </a:spcBef>
              <a:buSzPct val="100000"/>
              <a:buFont typeface="Arial"/>
              <a:buChar char="•"/>
              <a:defRPr sz="1000"/>
            </a:pPr>
            <a:r>
              <a:t> Début juin : lancement de la </a:t>
            </a:r>
            <a:r>
              <a:rPr b="1" u="sng">
                <a:uFill>
                  <a:solidFill>
                    <a:srgbClr val="000000"/>
                  </a:solidFill>
                </a:uFill>
                <a:hlinkClick r:id="rId2" invalidUrl="" action="" tgtFrame="" tooltip="" history="1" highlightClick="0" endSnd="0"/>
              </a:rPr>
              <a:t>première météo des forêts</a:t>
            </a:r>
            <a:r>
              <a:t> avec Météo-France.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Espace réservé du pied de page 2"/>
          <p:cNvSpPr txBox="1"/>
          <p:nvPr/>
        </p:nvSpPr>
        <p:spPr>
          <a:xfrm>
            <a:off x="359999" y="4899999"/>
            <a:ext cx="590400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700"/>
            </a:lvl1pPr>
          </a:lstStyle>
          <a:p>
            <a:pPr/>
            <a:r>
              <a:t>Direction de la communication </a:t>
            </a:r>
          </a:p>
        </p:txBody>
      </p:sp>
      <p:sp>
        <p:nvSpPr>
          <p:cNvPr id="90" name="Espace réservé de la date 1"/>
          <p:cNvSpPr txBox="1"/>
          <p:nvPr/>
        </p:nvSpPr>
        <p:spPr>
          <a:xfrm>
            <a:off x="7614000" y="4899999"/>
            <a:ext cx="1170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cap="all" sz="700"/>
            </a:lvl1pPr>
          </a:lstStyle>
          <a:p>
            <a:pPr/>
            <a:r>
              <a:t>16/06/2023</a:t>
            </a:r>
          </a:p>
        </p:txBody>
      </p:sp>
      <p:sp>
        <p:nvSpPr>
          <p:cNvPr id="91" name="Espace réservé du numéro de diapositive 3"/>
          <p:cNvSpPr txBox="1"/>
          <p:nvPr>
            <p:ph type="sldNum" sz="quarter" idx="2"/>
          </p:nvPr>
        </p:nvSpPr>
        <p:spPr>
          <a:xfrm>
            <a:off x="7486999" y="4899999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92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rcRect l="23982" t="17933" r="46686" b="8240"/>
          <a:stretch>
            <a:fillRect/>
          </a:stretch>
        </p:blipFill>
        <p:spPr>
          <a:xfrm>
            <a:off x="179511" y="1421789"/>
            <a:ext cx="2088234" cy="2955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icture 16" descr="Picture 1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72725" y="2006601"/>
            <a:ext cx="1482326" cy="14823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Picture 18" descr="Picture 18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31314" y="1981306"/>
            <a:ext cx="1494303" cy="1494303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Picture 20" descr="Picture 20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627783" y="2008258"/>
            <a:ext cx="1467353" cy="1467352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Picture 22" descr="Picture 22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03396" y="1988914"/>
            <a:ext cx="1480604" cy="1480604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ZoneTexte 10"/>
          <p:cNvSpPr txBox="1"/>
          <p:nvPr/>
        </p:nvSpPr>
        <p:spPr>
          <a:xfrm>
            <a:off x="5505201" y="3651870"/>
            <a:ext cx="3278799" cy="786766"/>
          </a:xfrm>
          <a:prstGeom prst="rect">
            <a:avLst/>
          </a:prstGeom>
          <a:solidFill>
            <a:srgbClr val="000049"/>
          </a:solidFill>
          <a:ln>
            <a:solidFill>
              <a:srgbClr val="00006D"/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400">
                <a:solidFill>
                  <a:schemeClr val="accent3"/>
                </a:solidFill>
              </a:defRPr>
            </a:pPr>
            <a:r>
              <a:t>RDV sur </a:t>
            </a:r>
          </a:p>
          <a:p>
            <a:pPr algn="ctr">
              <a:defRPr b="1" i="1" sz="1400" u="sng">
                <a:solidFill>
                  <a:schemeClr val="accent3"/>
                </a:solidFill>
              </a:defRPr>
            </a:pPr>
            <a:r>
              <a:t>feux-foret.gouv.fr</a:t>
            </a:r>
            <a:r>
              <a:rPr i="0" u="none"/>
              <a:t>  </a:t>
            </a:r>
            <a:endParaRPr i="0" u="none"/>
          </a:p>
          <a:p>
            <a:pPr algn="ctr">
              <a:defRPr b="1" i="1" sz="1400" u="sng">
                <a:solidFill>
                  <a:schemeClr val="accent3"/>
                </a:solidFill>
              </a:defRPr>
            </a:pPr>
            <a:r>
              <a:t>meteo.france.com/meteo-des-forets</a:t>
            </a:r>
          </a:p>
        </p:txBody>
      </p:sp>
      <p:sp>
        <p:nvSpPr>
          <p:cNvPr id="98" name="Rectangle 11"/>
          <p:cNvSpPr txBox="1"/>
          <p:nvPr/>
        </p:nvSpPr>
        <p:spPr>
          <a:xfrm>
            <a:off x="3825631" y="1552767"/>
            <a:ext cx="3580969" cy="78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b="1" sz="1400"/>
            </a:pPr>
            <a:r>
              <a:t>Les quatre « bons réflexes »</a:t>
            </a:r>
            <a:r>
              <a:rPr>
                <a:latin typeface="+mn-lt"/>
                <a:ea typeface="+mn-ea"/>
                <a:cs typeface="+mn-cs"/>
                <a:sym typeface="Arial"/>
              </a:rPr>
              <a:t> </a:t>
            </a:r>
          </a:p>
          <a:p>
            <a:pPr algn="ctr"/>
            <a:br>
              <a:rPr sz="1400"/>
            </a:br>
          </a:p>
        </p:txBody>
      </p:sp>
      <p:sp>
        <p:nvSpPr>
          <p:cNvPr id="99" name="Titre 6"/>
          <p:cNvSpPr txBox="1"/>
          <p:nvPr>
            <p:ph type="title"/>
          </p:nvPr>
        </p:nvSpPr>
        <p:spPr>
          <a:xfrm>
            <a:off x="539552" y="627533"/>
            <a:ext cx="8424000" cy="720001"/>
          </a:xfrm>
          <a:prstGeom prst="rect">
            <a:avLst/>
          </a:prstGeom>
        </p:spPr>
        <p:txBody>
          <a:bodyPr/>
          <a:lstStyle/>
          <a:p>
            <a:pPr algn="ctr">
              <a:defRPr sz="2000">
                <a:solidFill>
                  <a:srgbClr val="002060"/>
                </a:solidFill>
              </a:defRPr>
            </a:pPr>
            <a:r>
              <a:t>FEUX DE FORÊT ET DE VÉGÉTATION</a:t>
            </a:r>
            <a:br/>
            <a:r>
              <a:rPr b="0" i="1" sz="1400">
                <a:solidFill>
                  <a:srgbClr val="000000"/>
                </a:solidFill>
              </a:rPr>
              <a:t>Faire connaître les « bons réflexes » pour prévenir les feux de forêt et de végétation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2" name="Communication du ministère :…"/>
          <p:cNvSpPr txBox="1"/>
          <p:nvPr>
            <p:ph type="body" idx="1"/>
          </p:nvPr>
        </p:nvSpPr>
        <p:spPr>
          <a:xfrm>
            <a:off x="359998" y="1653102"/>
            <a:ext cx="8424004" cy="2530801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600"/>
              </a:spcBef>
              <a:buSzTx/>
              <a:buNone/>
              <a:defRPr u="sng">
                <a:solidFill>
                  <a:srgbClr val="002060"/>
                </a:solidFill>
              </a:defRPr>
            </a:pPr>
            <a:r>
              <a:t>Communication du ministère :</a:t>
            </a:r>
          </a:p>
          <a:p>
            <a:pPr marL="457200" indent="0">
              <a:spcBef>
                <a:spcPts val="0"/>
              </a:spcBef>
              <a:buFont typeface="Arial"/>
              <a:buChar char="•"/>
            </a:pPr>
            <a:r>
              <a:t> Faire connaître les bons réflexes pour prévenir les feux d’origine humaine : </a:t>
            </a:r>
          </a:p>
          <a:p>
            <a:pPr marL="0" indent="457200">
              <a:spcBef>
                <a:spcPts val="0"/>
              </a:spcBef>
              <a:buSzTx/>
              <a:buNone/>
              <a:defRPr b="0"/>
            </a:pPr>
            <a:r>
              <a:t>Une campagne en plusieurs temps : 1ère vague OLD, campagne sur les feux  + 2nde vague sur les OLD à l’automne.</a:t>
            </a:r>
          </a:p>
          <a:p>
            <a:pPr lvl="2" marL="1143000" indent="-228600">
              <a:spcBef>
                <a:spcPts val="0"/>
              </a:spcBef>
              <a:buFont typeface="Arial"/>
              <a:defRPr b="0"/>
            </a:pPr>
            <a:r>
              <a:t>Pour la première fois en TV : sponsoring de la météo de France Télévisions pendant tout l’été.</a:t>
            </a:r>
          </a:p>
          <a:p>
            <a:pPr lvl="2" marL="1143000" indent="-228600">
              <a:spcBef>
                <a:spcPts val="0"/>
              </a:spcBef>
              <a:buFont typeface="Arial"/>
              <a:defRPr b="0"/>
            </a:pPr>
            <a:r>
              <a:t>Des actions ciblées pour les jeunes : opérations spéciales sur TikTok, Snapchat et Instagram avec Explore Media (un média digital 100 % social) + Journal de Mickey. </a:t>
            </a:r>
          </a:p>
          <a:p>
            <a:pPr lvl="2" marL="1143000" indent="-228600">
              <a:spcBef>
                <a:spcPts val="0"/>
              </a:spcBef>
              <a:buFont typeface="Arial"/>
              <a:defRPr b="0"/>
            </a:pPr>
            <a:r>
              <a:t>Mise à disposition d’une « Boîte à risques » pour les élèves. </a:t>
            </a:r>
          </a:p>
          <a:p>
            <a:pPr lvl="2" marL="1143000" indent="-228600">
              <a:spcBef>
                <a:spcPts val="0"/>
              </a:spcBef>
              <a:buFont typeface="Arial"/>
              <a:defRPr b="0"/>
            </a:pPr>
            <a:r>
              <a:t>Démarche partenariale avec la Fédération nationale des Sapeurs-Pompiers pendant le Tour de France et durant des festivals de musique du mois d’août.</a:t>
            </a:r>
          </a:p>
          <a:p>
            <a:pPr marL="457200" indent="0">
              <a:spcBef>
                <a:spcPts val="0"/>
              </a:spcBef>
              <a:buFont typeface="Arial"/>
              <a:buChar char="•"/>
            </a:pPr>
            <a:r>
              <a:t> Faire connaître la météo des forêts</a:t>
            </a:r>
          </a:p>
        </p:txBody>
      </p:sp>
      <p:sp>
        <p:nvSpPr>
          <p:cNvPr id="103" name="FEUX DE FORÊT ET DE VÉGÉTATION Faire connaître les « bons réflexes » pour prévenir les feux de forêt et de végétation"/>
          <p:cNvSpPr txBox="1"/>
          <p:nvPr>
            <p:ph type="title"/>
          </p:nvPr>
        </p:nvSpPr>
        <p:spPr>
          <a:xfrm>
            <a:off x="549184" y="974286"/>
            <a:ext cx="8424000" cy="720001"/>
          </a:xfrm>
          <a:prstGeom prst="rect">
            <a:avLst/>
          </a:prstGeom>
        </p:spPr>
        <p:txBody>
          <a:bodyPr/>
          <a:lstStyle/>
          <a:p>
            <a:pPr algn="ctr">
              <a:defRPr sz="2000">
                <a:solidFill>
                  <a:srgbClr val="002060"/>
                </a:solidFill>
              </a:defRPr>
            </a:pPr>
            <a:r>
              <a:t>FEUX DE FORÊT ET DE VÉGÉTATION</a:t>
            </a:r>
            <a:br/>
            <a:r>
              <a:rPr b="0" i="1" sz="1400">
                <a:solidFill>
                  <a:srgbClr val="000000"/>
                </a:solidFill>
              </a:rPr>
              <a:t>Faire connaître les « bons réflexes » pour prévenir les feux de forêt et de végétation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Espace réservé du pied de page 2"/>
          <p:cNvSpPr txBox="1"/>
          <p:nvPr/>
        </p:nvSpPr>
        <p:spPr>
          <a:xfrm>
            <a:off x="359999" y="4899999"/>
            <a:ext cx="5904002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b="1" sz="700"/>
            </a:lvl1pPr>
          </a:lstStyle>
          <a:p>
            <a:pPr/>
            <a:r>
              <a:t>Direction de la communication </a:t>
            </a:r>
          </a:p>
        </p:txBody>
      </p:sp>
      <p:sp>
        <p:nvSpPr>
          <p:cNvPr id="106" name="Espace réservé du texte 9"/>
          <p:cNvSpPr txBox="1"/>
          <p:nvPr>
            <p:ph type="body" idx="1"/>
          </p:nvPr>
        </p:nvSpPr>
        <p:spPr>
          <a:xfrm>
            <a:off x="360000" y="1192461"/>
            <a:ext cx="8424000" cy="3373552"/>
          </a:xfrm>
          <a:prstGeom prst="rect">
            <a:avLst/>
          </a:prstGeom>
        </p:spPr>
        <p:txBody>
          <a:bodyPr/>
          <a:lstStyle/>
          <a:p>
            <a:pPr marL="0" indent="0" algn="just">
              <a:spcBef>
                <a:spcPts val="500"/>
              </a:spcBef>
              <a:buSzTx/>
              <a:buNone/>
              <a:defRPr sz="1100" u="sng">
                <a:solidFill>
                  <a:schemeClr val="accent2"/>
                </a:solidFill>
              </a:defRPr>
            </a:pPr>
            <a:r>
              <a:t>La journée « Tous résilients face aux risques » - 13 octobre 2023</a:t>
            </a:r>
          </a:p>
          <a:p>
            <a:pPr marL="0" indent="0" algn="ctr">
              <a:spcBef>
                <a:spcPts val="500"/>
              </a:spcBef>
              <a:buSzTx/>
              <a:buNone/>
              <a:defRPr b="0" sz="1000"/>
            </a:pPr>
          </a:p>
          <a:p>
            <a:pPr marL="0" indent="0" algn="just">
              <a:spcBef>
                <a:spcPts val="500"/>
              </a:spcBef>
              <a:buSzTx/>
              <a:buNone/>
              <a:defRPr b="0" sz="1000"/>
            </a:pPr>
            <a:r>
              <a:t>En 2021, dans le cadre du plan gouvernemental « </a:t>
            </a:r>
            <a:r>
              <a:rPr b="1"/>
              <a:t>Tous résilients face aux risques </a:t>
            </a:r>
            <a:r>
              <a:t>», le Gouvernement a lancé </a:t>
            </a:r>
            <a:r>
              <a:rPr u="sng"/>
              <a:t>une journée thématique pour mieux comprendre, mieux préparer et mieux impliquer le grand public</a:t>
            </a:r>
            <a:r>
              <a:t> aux différentes crises auxquelles il peut être confronté.  </a:t>
            </a:r>
            <a:br/>
            <a:r>
              <a:t>La première édition de cette journée nationale de sensibilisation a eu lieu le 13 octobre 2022 et a regroupé 1 800 actions de sensibilisation. La prochaine aura lieu le 13 octobre 2023 et suivra la même logique sur l’ensemble du territoire. </a:t>
            </a:r>
          </a:p>
        </p:txBody>
      </p:sp>
      <p:sp>
        <p:nvSpPr>
          <p:cNvPr id="107" name="Espace réservé de la date 1"/>
          <p:cNvSpPr txBox="1"/>
          <p:nvPr/>
        </p:nvSpPr>
        <p:spPr>
          <a:xfrm>
            <a:off x="7614000" y="4899999"/>
            <a:ext cx="1170001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r">
              <a:defRPr b="1" cap="all" sz="700"/>
            </a:lvl1pPr>
          </a:lstStyle>
          <a:p>
            <a:pPr/>
            <a:r>
              <a:t>16/06/2023</a:t>
            </a:r>
          </a:p>
        </p:txBody>
      </p:sp>
      <p:sp>
        <p:nvSpPr>
          <p:cNvPr id="108" name="Espace réservé du numéro de diapositive 3"/>
          <p:cNvSpPr txBox="1"/>
          <p:nvPr>
            <p:ph type="sldNum" sz="quarter" idx="2"/>
          </p:nvPr>
        </p:nvSpPr>
        <p:spPr>
          <a:xfrm>
            <a:off x="7486999" y="4899999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109" name="Rectangle à coins arrondis 4"/>
          <p:cNvSpPr/>
          <p:nvPr/>
        </p:nvSpPr>
        <p:spPr>
          <a:xfrm>
            <a:off x="521783" y="2355028"/>
            <a:ext cx="8100433" cy="2322341"/>
          </a:xfrm>
          <a:prstGeom prst="roundRect">
            <a:avLst>
              <a:gd name="adj" fmla="val 15868"/>
            </a:avLst>
          </a:prstGeom>
          <a:solidFill>
            <a:srgbClr val="F07D00"/>
          </a:solidFill>
          <a:ln w="25400">
            <a:solidFill>
              <a:srgbClr val="FFFFFF"/>
            </a:solidFill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6600"/>
                </a:solidFill>
              </a:defRPr>
            </a:pPr>
          </a:p>
        </p:txBody>
      </p:sp>
      <p:pic>
        <p:nvPicPr>
          <p:cNvPr id="110" name="Image 5" descr="Imag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0843" y="2753766"/>
            <a:ext cx="2383353" cy="152486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0" dir="0">
              <a:srgbClr val="000000">
                <a:alpha val="70000"/>
              </a:srgbClr>
            </a:outerShdw>
          </a:effectLst>
        </p:spPr>
      </p:pic>
      <p:sp>
        <p:nvSpPr>
          <p:cNvPr id="111" name="ZoneTexte 6"/>
          <p:cNvSpPr txBox="1"/>
          <p:nvPr/>
        </p:nvSpPr>
        <p:spPr>
          <a:xfrm>
            <a:off x="1940335" y="2461342"/>
            <a:ext cx="375127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>
                <a:solidFill>
                  <a:srgbClr val="FFFFFF"/>
                </a:solidFill>
                <a:effectLst>
                  <a:outerShdw sx="100000" sy="100000" kx="0" ky="0" algn="b" rotWithShape="0" blurRad="38100" dist="38100" dir="270000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/>
            <a:r>
              <a:t>La « Boîte à risques »</a:t>
            </a:r>
          </a:p>
        </p:txBody>
      </p:sp>
      <p:sp>
        <p:nvSpPr>
          <p:cNvPr id="112" name="ZoneTexte 8"/>
          <p:cNvSpPr txBox="1"/>
          <p:nvPr/>
        </p:nvSpPr>
        <p:spPr>
          <a:xfrm>
            <a:off x="726481" y="2873095"/>
            <a:ext cx="4723564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just">
              <a:defRPr sz="1000">
                <a:solidFill>
                  <a:srgbClr val="FFFFFF"/>
                </a:solidFill>
              </a:defRPr>
            </a:pPr>
            <a:r>
              <a:t>La « Boîte à risques » est un dispositif ludique pensé par le ministère de la Transition écologique et de la Cohésion des territoires, qui vise à acculturer les adolescents (12 ans et plus) aux risques naturels. Elle a été déclinée sur les deux risques naturels majeurs en France métropolitaine : les pluies et inondations et les feux de forêt et de végétation.</a:t>
            </a:r>
          </a:p>
          <a:p>
            <a:pPr algn="just">
              <a:defRPr sz="1000">
                <a:solidFill>
                  <a:srgbClr val="FFFFFF"/>
                </a:solidFill>
              </a:defRPr>
            </a:pPr>
          </a:p>
          <a:p>
            <a:pPr algn="just">
              <a:defRPr sz="1000">
                <a:solidFill>
                  <a:srgbClr val="FFFFFF"/>
                </a:solidFill>
              </a:defRPr>
            </a:pPr>
            <a:r>
              <a:t>Le jeu place les participants en situation fictive : une immersion de 30 minutes pour venir en aide à un élu. Accompagnés d’un animateur, les joueurs doivent récolter les bons réflexes à adopter face à un risque naturel pour aider l’élu à protéger sa population.</a:t>
            </a:r>
          </a:p>
        </p:txBody>
      </p:sp>
      <p:sp>
        <p:nvSpPr>
          <p:cNvPr id="113" name="Titre 6"/>
          <p:cNvSpPr txBox="1"/>
          <p:nvPr/>
        </p:nvSpPr>
        <p:spPr>
          <a:xfrm>
            <a:off x="539552" y="627533"/>
            <a:ext cx="8424000" cy="5029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  <a:defRPr b="1" sz="2000">
                <a:solidFill>
                  <a:srgbClr val="002060"/>
                </a:solidFill>
              </a:defRPr>
            </a:pPr>
            <a:r>
              <a:t>DEVELOPPER LA CULTURE DU RISQUE EN FRANCE</a:t>
            </a:r>
            <a:br/>
            <a:r>
              <a:rPr b="0" i="1" sz="1400">
                <a:solidFill>
                  <a:srgbClr val="000000"/>
                </a:solidFill>
              </a:rPr>
              <a:t>Sensibiliser sur les risques naturels et technologiques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MINISTÈRIEL">
  <a:themeElements>
    <a:clrScheme name="MINISTÈRI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FF"/>
      </a:hlink>
      <a:folHlink>
        <a:srgbClr val="FF00FF"/>
      </a:folHlink>
    </a:clrScheme>
    <a:fontScheme name="MINISTÈRIE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INISTÈRI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arianne"/>
            <a:ea typeface="Marianne"/>
            <a:cs typeface="Marianne"/>
            <a:sym typeface="Mariann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arianne"/>
            <a:ea typeface="Marianne"/>
            <a:cs typeface="Marianne"/>
            <a:sym typeface="Mariann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INISTÈRIEL">
  <a:themeElements>
    <a:clrScheme name="MINISTÈRIE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FF"/>
      </a:hlink>
      <a:folHlink>
        <a:srgbClr val="FF00FF"/>
      </a:folHlink>
    </a:clrScheme>
    <a:fontScheme name="MINISTÈRIEL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MINISTÈRI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arianne"/>
            <a:ea typeface="Marianne"/>
            <a:cs typeface="Marianne"/>
            <a:sym typeface="Mariann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Marianne"/>
            <a:ea typeface="Marianne"/>
            <a:cs typeface="Marianne"/>
            <a:sym typeface="Mariann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