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80" r:id="rId3"/>
    <p:sldId id="283" r:id="rId4"/>
    <p:sldId id="279" r:id="rId5"/>
    <p:sldId id="287" r:id="rId6"/>
    <p:sldId id="291" r:id="rId7"/>
    <p:sldId id="290" r:id="rId8"/>
    <p:sldId id="289" r:id="rId9"/>
    <p:sldId id="292" r:id="rId10"/>
    <p:sldId id="293" r:id="rId11"/>
    <p:sldId id="294" r:id="rId12"/>
    <p:sldId id="281" r:id="rId13"/>
    <p:sldId id="295" r:id="rId14"/>
  </p:sldIdLst>
  <p:sldSz cx="9144000" cy="5143500" type="screen16x9"/>
  <p:notesSz cx="9926638" cy="679767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OUFOL-VASSELLE Céline" initials="RC" lastIdx="15" clrIdx="0">
    <p:extLst>
      <p:ext uri="{19B8F6BF-5375-455C-9EA6-DF929625EA0E}">
        <p15:presenceInfo xmlns:p15="http://schemas.microsoft.com/office/powerpoint/2012/main" userId="RIOUFOL-VASSELLE Célin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4" autoAdjust="0"/>
    <p:restoredTop sz="94660"/>
  </p:normalViewPr>
  <p:slideViewPr>
    <p:cSldViewPr>
      <p:cViewPr varScale="1">
        <p:scale>
          <a:sx n="144" d="100"/>
          <a:sy n="144" d="100"/>
        </p:scale>
        <p:origin x="636" y="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5AB534-3C4E-45D6-A978-7B4695646B65}" type="datetimeFigureOut">
              <a:rPr lang="fr-FR" smtClean="0"/>
              <a:t>03/07/2023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92188" y="3271838"/>
            <a:ext cx="7942262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2C92A2-777C-41AE-9575-6832F41694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1673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C92A2-777C-41AE-9575-6832F416948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5825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C92A2-777C-41AE-9575-6832F416948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8861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C92A2-777C-41AE-9575-6832F416948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4767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C92A2-777C-41AE-9575-6832F416948B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4007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C92A2-777C-41AE-9575-6832F416948B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87819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C92A2-777C-41AE-9575-6832F416948B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01503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C92A2-777C-41AE-9575-6832F416948B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0540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5164" y="1379474"/>
            <a:ext cx="7773670" cy="1093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5164" y="1379474"/>
            <a:ext cx="7773670" cy="1093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gouvernement.fr/preservons-notre-ressource-en-eau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uvernement.fr/preservons-notre-ressource-en-eau/les-53-mesures-du-plan-ea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4" Type="http://schemas.openxmlformats.org/officeDocument/2006/relationships/audio" Target="../media/media2.mp3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4.mp3"/><Relationship Id="rId7" Type="http://schemas.openxmlformats.org/officeDocument/2006/relationships/slideLayout" Target="../slideLayouts/slideLayout5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audio" Target="../media/media5.mp3"/><Relationship Id="rId5" Type="http://schemas.microsoft.com/office/2007/relationships/media" Target="../media/media5.mp3"/><Relationship Id="rId4" Type="http://schemas.openxmlformats.org/officeDocument/2006/relationships/audio" Target="../media/media4.mp3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1087180"/>
            <a:ext cx="7781068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fr-FR" sz="3200" b="1" spc="70" dirty="0" smtClean="0">
                <a:solidFill>
                  <a:srgbClr val="000091"/>
                </a:solidFill>
                <a:latin typeface="Marianne" panose="02000000000000000000" pitchFamily="50" charset="0"/>
                <a:cs typeface="Tahoma"/>
              </a:rPr>
              <a:t> Campagne de communication</a:t>
            </a:r>
            <a:br>
              <a:rPr lang="fr-FR" sz="3200" b="1" spc="70" dirty="0" smtClean="0">
                <a:solidFill>
                  <a:srgbClr val="000091"/>
                </a:solidFill>
                <a:latin typeface="Marianne" panose="02000000000000000000" pitchFamily="50" charset="0"/>
                <a:cs typeface="Tahoma"/>
              </a:rPr>
            </a:br>
            <a:r>
              <a:rPr lang="fr-FR" sz="3200" b="1" spc="70" dirty="0" smtClean="0">
                <a:solidFill>
                  <a:srgbClr val="000091"/>
                </a:solidFill>
                <a:latin typeface="Marianne" panose="02000000000000000000" pitchFamily="50" charset="0"/>
                <a:cs typeface="Tahoma"/>
              </a:rPr>
              <a:t>Préservons notre ressource en eau</a:t>
            </a:r>
            <a:endParaRPr sz="1400" dirty="0">
              <a:latin typeface="Marianne" panose="02000000000000000000" pitchFamily="50" charset="0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3653" y="292609"/>
            <a:ext cx="1793748" cy="831342"/>
          </a:xfrm>
          <a:prstGeom prst="rect">
            <a:avLst/>
          </a:prstGeom>
        </p:spPr>
      </p:pic>
      <p:sp>
        <p:nvSpPr>
          <p:cNvPr id="5" name="AutoShape 2" descr="400x400_ france assureurs logo - France générosités"/>
          <p:cNvSpPr>
            <a:spLocks noChangeAspect="1" noChangeArrowheads="1"/>
          </p:cNvSpPr>
          <p:nvPr/>
        </p:nvSpPr>
        <p:spPr bwMode="auto">
          <a:xfrm>
            <a:off x="155574" y="-144463"/>
            <a:ext cx="1192209" cy="119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197220"/>
            <a:ext cx="2889131" cy="28891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5"/>
          <p:cNvSpPr txBox="1"/>
          <p:nvPr/>
        </p:nvSpPr>
        <p:spPr>
          <a:xfrm>
            <a:off x="457200" y="285750"/>
            <a:ext cx="417195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b="1" spc="-5" dirty="0" smtClean="0">
                <a:solidFill>
                  <a:schemeClr val="tx2"/>
                </a:solidFill>
                <a:latin typeface="Marianne" panose="02000000000000000000" pitchFamily="50" charset="0"/>
                <a:cs typeface="Arial"/>
              </a:rPr>
              <a:t>Kit de communication : kit de crise </a:t>
            </a:r>
            <a:endParaRPr dirty="0">
              <a:solidFill>
                <a:schemeClr val="tx2"/>
              </a:solidFill>
              <a:latin typeface="Marianne" panose="02000000000000000000" pitchFamily="50" charset="0"/>
              <a:cs typeface="Arial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040" y="590549"/>
            <a:ext cx="8163560" cy="4330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37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5"/>
          <p:cNvSpPr txBox="1"/>
          <p:nvPr/>
        </p:nvSpPr>
        <p:spPr>
          <a:xfrm>
            <a:off x="457200" y="285750"/>
            <a:ext cx="417195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b="1" spc="-5" dirty="0" smtClean="0">
                <a:solidFill>
                  <a:schemeClr val="tx2"/>
                </a:solidFill>
                <a:latin typeface="Marianne" panose="02000000000000000000" pitchFamily="50" charset="0"/>
                <a:cs typeface="Arial"/>
              </a:rPr>
              <a:t>Kit de communication : kit de crise </a:t>
            </a:r>
            <a:endParaRPr dirty="0">
              <a:solidFill>
                <a:schemeClr val="tx2"/>
              </a:solidFill>
              <a:latin typeface="Marianne" panose="02000000000000000000" pitchFamily="50" charset="0"/>
              <a:cs typeface="Arial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90550"/>
            <a:ext cx="6599691" cy="434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21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5"/>
          <p:cNvSpPr txBox="1"/>
          <p:nvPr/>
        </p:nvSpPr>
        <p:spPr>
          <a:xfrm>
            <a:off x="304800" y="285750"/>
            <a:ext cx="417195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b="1" spc="-5" dirty="0" smtClean="0">
                <a:solidFill>
                  <a:schemeClr val="tx2"/>
                </a:solidFill>
                <a:latin typeface="Marianne" panose="02000000000000000000" pitchFamily="50" charset="0"/>
                <a:cs typeface="Arial"/>
              </a:rPr>
              <a:t>Sites Internet : site gouvernement.fr</a:t>
            </a:r>
            <a:endParaRPr u="sng" dirty="0">
              <a:solidFill>
                <a:schemeClr val="tx2"/>
              </a:solidFill>
              <a:latin typeface="Marianne" panose="02000000000000000000" pitchFamily="50" charset="0"/>
              <a:cs typeface="Arial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895350"/>
            <a:ext cx="6858000" cy="368821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05400" y="4232050"/>
            <a:ext cx="3694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>
                <a:solidFill>
                  <a:srgbClr val="FFD500"/>
                </a:solidFill>
                <a:latin typeface="Arial" panose="020B0604020202020204" pitchFamily="34" charset="0"/>
              </a:rPr>
              <a:t>RDV sur </a:t>
            </a:r>
            <a:r>
              <a:rPr lang="fr-FR" b="1" u="sng" dirty="0">
                <a:solidFill>
                  <a:srgbClr val="000000"/>
                </a:solidFill>
                <a:latin typeface="Arial" panose="020B0604020202020204" pitchFamily="34" charset="0"/>
                <a:hlinkClick r:id="rId4"/>
              </a:rPr>
              <a:t>preservonsleau.gouv.fr</a:t>
            </a:r>
            <a:endParaRPr lang="fr-FR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6927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5"/>
          <p:cNvSpPr txBox="1"/>
          <p:nvPr/>
        </p:nvSpPr>
        <p:spPr>
          <a:xfrm>
            <a:off x="304800" y="285750"/>
            <a:ext cx="417195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b="1" spc="-5" dirty="0" smtClean="0">
                <a:solidFill>
                  <a:schemeClr val="tx2"/>
                </a:solidFill>
                <a:latin typeface="Marianne" panose="02000000000000000000" pitchFamily="50" charset="0"/>
                <a:cs typeface="Arial"/>
              </a:rPr>
              <a:t>Sites Internet : site MTECT </a:t>
            </a:r>
            <a:endParaRPr u="sng" dirty="0">
              <a:solidFill>
                <a:schemeClr val="tx2"/>
              </a:solidFill>
              <a:latin typeface="Marianne" panose="02000000000000000000" pitchFamily="50" charset="0"/>
              <a:cs typeface="Arial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650739"/>
            <a:ext cx="7391400" cy="444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21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533400" y="361950"/>
            <a:ext cx="4167036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b="1" spc="-5" dirty="0" smtClean="0">
                <a:solidFill>
                  <a:schemeClr val="tx2"/>
                </a:solidFill>
                <a:latin typeface="Marianne" panose="02000000000000000000" pitchFamily="50" charset="0"/>
                <a:cs typeface="Arial"/>
              </a:rPr>
              <a:t>Contexte :</a:t>
            </a:r>
            <a:endParaRPr dirty="0">
              <a:solidFill>
                <a:schemeClr val="tx2"/>
              </a:solidFill>
              <a:latin typeface="Marianne" panose="02000000000000000000" pitchFamily="50" charset="0"/>
              <a:cs typeface="Arial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 flipH="1">
            <a:off x="8458199" y="1571492"/>
            <a:ext cx="76199" cy="492444"/>
          </a:xfrm>
        </p:spPr>
        <p:txBody>
          <a:bodyPr/>
          <a:lstStyle/>
          <a:p>
            <a:r>
              <a:rPr lang="fr-FR" dirty="0">
                <a:latin typeface="Marianne" panose="02000000000000000000" pitchFamily="50" charset="0"/>
                <a:cs typeface="Arial MT"/>
              </a:rPr>
              <a:t/>
            </a:r>
            <a:br>
              <a:rPr lang="fr-FR" dirty="0">
                <a:latin typeface="Marianne" panose="02000000000000000000" pitchFamily="50" charset="0"/>
                <a:cs typeface="Arial MT"/>
              </a:rPr>
            </a:br>
            <a:endParaRPr lang="fr-FR" dirty="0"/>
          </a:p>
        </p:txBody>
      </p:sp>
      <p:sp>
        <p:nvSpPr>
          <p:cNvPr id="38" name="object 3"/>
          <p:cNvSpPr txBox="1"/>
          <p:nvPr/>
        </p:nvSpPr>
        <p:spPr>
          <a:xfrm>
            <a:off x="520148" y="1123950"/>
            <a:ext cx="8229600" cy="33983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fr-FR" sz="1600" dirty="0">
                <a:latin typeface="Marianne" panose="02000000000000000000" pitchFamily="50" charset="0"/>
              </a:rPr>
              <a:t>D</a:t>
            </a:r>
            <a:r>
              <a:rPr lang="fr-FR" sz="1600" dirty="0" smtClean="0">
                <a:latin typeface="Marianne" panose="02000000000000000000" pitchFamily="50" charset="0"/>
              </a:rPr>
              <a:t>es </a:t>
            </a:r>
            <a:r>
              <a:rPr lang="fr-FR" sz="1600" dirty="0">
                <a:latin typeface="Marianne" panose="02000000000000000000" pitchFamily="50" charset="0"/>
              </a:rPr>
              <a:t>ressources en eau </a:t>
            </a:r>
            <a:r>
              <a:rPr lang="fr-FR" sz="1600" dirty="0" smtClean="0">
                <a:latin typeface="Marianne" panose="02000000000000000000" pitchFamily="50" charset="0"/>
              </a:rPr>
              <a:t>faibles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fr-FR" sz="1600" dirty="0">
                <a:latin typeface="Marianne" panose="02000000000000000000" pitchFamily="50" charset="0"/>
              </a:rPr>
              <a:t>L</a:t>
            </a:r>
            <a:r>
              <a:rPr lang="fr-FR" sz="1600" dirty="0" smtClean="0">
                <a:latin typeface="Marianne" panose="02000000000000000000" pitchFamily="50" charset="0"/>
              </a:rPr>
              <a:t>e </a:t>
            </a:r>
            <a:r>
              <a:rPr lang="fr-FR" sz="1600" dirty="0">
                <a:latin typeface="Marianne" panose="02000000000000000000" pitchFamily="50" charset="0"/>
              </a:rPr>
              <a:t>niveau des nappes </a:t>
            </a:r>
            <a:r>
              <a:rPr lang="fr-FR" sz="1600" dirty="0" smtClean="0">
                <a:latin typeface="Marianne" panose="02000000000000000000" pitchFamily="50" charset="0"/>
              </a:rPr>
              <a:t>phréatiques bas</a:t>
            </a:r>
          </a:p>
          <a:p>
            <a:pPr fontAlgn="base"/>
            <a:endParaRPr lang="fr-FR" sz="1600" dirty="0" smtClean="0">
              <a:latin typeface="Marianne" panose="02000000000000000000" pitchFamily="50" charset="0"/>
            </a:endParaRPr>
          </a:p>
          <a:p>
            <a:pPr fontAlgn="base"/>
            <a:r>
              <a:rPr lang="fr-FR" sz="1600" dirty="0" smtClean="0">
                <a:latin typeface="Marianne" panose="02000000000000000000" pitchFamily="50" charset="0"/>
                <a:sym typeface="Wingdings" panose="05000000000000000000" pitchFamily="2" charset="2"/>
              </a:rPr>
              <a:t> Plusieurs acteurs concernés par </a:t>
            </a:r>
            <a:r>
              <a:rPr lang="fr-FR" sz="1600" dirty="0">
                <a:latin typeface="Marianne" panose="02000000000000000000" pitchFamily="50" charset="0"/>
              </a:rPr>
              <a:t>leur consommation </a:t>
            </a:r>
            <a:r>
              <a:rPr lang="fr-FR" sz="1600" dirty="0" smtClean="0">
                <a:latin typeface="Marianne" panose="02000000000000000000" pitchFamily="50" charset="0"/>
              </a:rPr>
              <a:t>d’eau : </a:t>
            </a:r>
            <a:endParaRPr lang="fr-FR" sz="1600" dirty="0">
              <a:latin typeface="Marianne" panose="02000000000000000000" pitchFamily="50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fr-FR" sz="1600" dirty="0" smtClean="0">
                <a:latin typeface="Marianne" panose="02000000000000000000" pitchFamily="50" charset="0"/>
              </a:rPr>
              <a:t>Agriculteurs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fr-FR" sz="1600" dirty="0" smtClean="0">
                <a:latin typeface="Marianne" panose="02000000000000000000" pitchFamily="50" charset="0"/>
              </a:rPr>
              <a:t>Industriels </a:t>
            </a:r>
            <a:endParaRPr lang="fr-FR" sz="1600" dirty="0">
              <a:latin typeface="Marianne" panose="02000000000000000000" pitchFamily="50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fr-FR" sz="1600" dirty="0" smtClean="0">
                <a:latin typeface="Marianne" panose="02000000000000000000" pitchFamily="50" charset="0"/>
              </a:rPr>
              <a:t>Collectivités </a:t>
            </a:r>
            <a:endParaRPr lang="fr-FR" sz="1600" dirty="0">
              <a:latin typeface="Marianne" panose="02000000000000000000" pitchFamily="50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fr-FR" sz="1600" dirty="0" smtClean="0">
                <a:latin typeface="Marianne" panose="02000000000000000000" pitchFamily="50" charset="0"/>
              </a:rPr>
              <a:t>Particuliers</a:t>
            </a:r>
          </a:p>
          <a:p>
            <a:pPr fontAlgn="base"/>
            <a:endParaRPr lang="fr-FR" sz="1600" dirty="0">
              <a:latin typeface="Marianne" panose="02000000000000000000" pitchFamily="50" charset="0"/>
            </a:endParaRPr>
          </a:p>
          <a:p>
            <a:r>
              <a:rPr lang="fr-FR" sz="1600" dirty="0">
                <a:latin typeface="Marianne" panose="02000000000000000000" pitchFamily="50" charset="0"/>
              </a:rPr>
              <a:t>Dans la lignée du</a:t>
            </a:r>
            <a:r>
              <a:rPr lang="fr-FR" sz="1600" u="sng" dirty="0">
                <a:latin typeface="Marianne" panose="02000000000000000000" pitchFamily="50" charset="0"/>
                <a:hlinkClick r:id="rId3"/>
              </a:rPr>
              <a:t> Plan Eau</a:t>
            </a:r>
            <a:r>
              <a:rPr lang="fr-FR" sz="1600" dirty="0">
                <a:latin typeface="Marianne" panose="02000000000000000000" pitchFamily="50" charset="0"/>
              </a:rPr>
              <a:t> annoncé en mars dernier par le </a:t>
            </a:r>
            <a:r>
              <a:rPr lang="fr-FR" sz="1600" dirty="0" smtClean="0">
                <a:latin typeface="Marianne" panose="02000000000000000000" pitchFamily="50" charset="0"/>
              </a:rPr>
              <a:t>PR, </a:t>
            </a:r>
            <a:r>
              <a:rPr lang="fr-FR" sz="1600" dirty="0">
                <a:latin typeface="Marianne" panose="02000000000000000000" pitchFamily="50" charset="0"/>
              </a:rPr>
              <a:t>le </a:t>
            </a:r>
            <a:r>
              <a:rPr lang="fr-FR" sz="1600" dirty="0" smtClean="0">
                <a:latin typeface="Marianne" panose="02000000000000000000" pitchFamily="50" charset="0"/>
              </a:rPr>
              <a:t>MTECT est le pilote d’une </a:t>
            </a:r>
            <a:r>
              <a:rPr lang="fr-FR" sz="1600" dirty="0">
                <a:latin typeface="Marianne" panose="02000000000000000000" pitchFamily="50" charset="0"/>
              </a:rPr>
              <a:t>campagne de sensibilisation </a:t>
            </a:r>
            <a:r>
              <a:rPr lang="fr-FR" sz="1600" dirty="0" smtClean="0">
                <a:latin typeface="Marianne" panose="02000000000000000000" pitchFamily="50" charset="0"/>
              </a:rPr>
              <a:t>nationale. </a:t>
            </a:r>
          </a:p>
          <a:p>
            <a:endParaRPr lang="fr-FR" sz="1600" dirty="0" smtClean="0">
              <a:latin typeface="Marianne" panose="02000000000000000000" pitchFamily="50" charset="0"/>
            </a:endParaRPr>
          </a:p>
          <a:p>
            <a:r>
              <a:rPr lang="fr-FR" sz="1600" dirty="0" smtClean="0">
                <a:latin typeface="Marianne" panose="02000000000000000000" pitchFamily="50" charset="0"/>
              </a:rPr>
              <a:t>Objectif </a:t>
            </a:r>
            <a:r>
              <a:rPr lang="fr-FR" sz="1600" dirty="0" smtClean="0">
                <a:latin typeface="Marianne" panose="02000000000000000000" pitchFamily="50" charset="0"/>
                <a:sym typeface="Wingdings" panose="05000000000000000000" pitchFamily="2" charset="2"/>
              </a:rPr>
              <a:t> </a:t>
            </a:r>
            <a:r>
              <a:rPr lang="fr-FR" sz="1600" dirty="0" smtClean="0">
                <a:latin typeface="Marianne" panose="02000000000000000000" pitchFamily="50" charset="0"/>
              </a:rPr>
              <a:t>inciter </a:t>
            </a:r>
            <a:r>
              <a:rPr lang="fr-FR" sz="1600" dirty="0">
                <a:latin typeface="Marianne" panose="02000000000000000000" pitchFamily="50" charset="0"/>
              </a:rPr>
              <a:t>tous les acteurs à la sobriété dans leur consommation d’eau</a:t>
            </a:r>
            <a:endParaRPr lang="fr-FR" sz="1600" dirty="0" smtClean="0">
              <a:latin typeface="Marianne" panose="02000000000000000000" pitchFamily="50" charset="0"/>
            </a:endParaRPr>
          </a:p>
          <a:p>
            <a:endParaRPr lang="fr-FR" sz="1200" dirty="0" smtClean="0">
              <a:latin typeface="Marianne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43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5"/>
          <p:cNvSpPr txBox="1"/>
          <p:nvPr/>
        </p:nvSpPr>
        <p:spPr>
          <a:xfrm>
            <a:off x="533400" y="514351"/>
            <a:ext cx="4092645" cy="2898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b="1" dirty="0" smtClean="0">
                <a:solidFill>
                  <a:schemeClr val="tx2"/>
                </a:solidFill>
                <a:latin typeface="Marianne" panose="02000000000000000000" pitchFamily="50" charset="0"/>
                <a:cs typeface="Arial"/>
              </a:rPr>
              <a:t>Objectifs de communication </a:t>
            </a:r>
            <a:r>
              <a:rPr lang="fr-FR" sz="1600" b="1" dirty="0" smtClean="0">
                <a:solidFill>
                  <a:schemeClr val="tx2"/>
                </a:solidFill>
                <a:latin typeface="Marianne" panose="02000000000000000000" pitchFamily="50" charset="0"/>
                <a:cs typeface="Arial"/>
              </a:rPr>
              <a:t>:</a:t>
            </a:r>
            <a:endParaRPr sz="1600" b="1" dirty="0">
              <a:solidFill>
                <a:schemeClr val="tx2"/>
              </a:solidFill>
              <a:latin typeface="Marianne" panose="02000000000000000000" pitchFamily="50" charset="0"/>
              <a:cs typeface="Arial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 flipH="1">
            <a:off x="8458199" y="2104892"/>
            <a:ext cx="76199" cy="492444"/>
          </a:xfrm>
        </p:spPr>
        <p:txBody>
          <a:bodyPr/>
          <a:lstStyle/>
          <a:p>
            <a:r>
              <a:rPr lang="fr-FR" dirty="0">
                <a:latin typeface="Marianne" panose="02000000000000000000" pitchFamily="50" charset="0"/>
                <a:cs typeface="Arial MT"/>
              </a:rPr>
              <a:t/>
            </a:r>
            <a:br>
              <a:rPr lang="fr-FR" dirty="0">
                <a:latin typeface="Marianne" panose="02000000000000000000" pitchFamily="50" charset="0"/>
                <a:cs typeface="Arial MT"/>
              </a:rPr>
            </a:br>
            <a:endParaRPr lang="fr-FR" dirty="0"/>
          </a:p>
        </p:txBody>
      </p:sp>
      <p:sp>
        <p:nvSpPr>
          <p:cNvPr id="41" name="Rectangle 40"/>
          <p:cNvSpPr/>
          <p:nvPr/>
        </p:nvSpPr>
        <p:spPr>
          <a:xfrm>
            <a:off x="567070" y="1214014"/>
            <a:ext cx="75863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fr-FR" sz="1600" dirty="0" smtClean="0">
                <a:latin typeface="Marianne" panose="02000000000000000000" pitchFamily="50" charset="0"/>
                <a:sym typeface="Wingdings" panose="05000000000000000000" pitchFamily="2" charset="2"/>
              </a:rPr>
              <a:t> </a:t>
            </a:r>
            <a:r>
              <a:rPr lang="fr-FR" sz="1600" dirty="0" smtClean="0">
                <a:latin typeface="Marianne" panose="02000000000000000000" pitchFamily="50" charset="0"/>
              </a:rPr>
              <a:t>Sensibiliser </a:t>
            </a:r>
            <a:r>
              <a:rPr lang="fr-FR" sz="1600" dirty="0">
                <a:latin typeface="Marianne" panose="02000000000000000000" pitchFamily="50" charset="0"/>
              </a:rPr>
              <a:t>aux bons gestes pour préserver la ressource en eau</a:t>
            </a:r>
            <a:endParaRPr lang="fr-FR" sz="1600" dirty="0" smtClean="0">
              <a:solidFill>
                <a:srgbClr val="000000"/>
              </a:solidFill>
              <a:latin typeface="Marianne" panose="02000000000000000000" pitchFamily="50" charset="0"/>
              <a:sym typeface="Wingdings" panose="05000000000000000000" pitchFamily="2" charset="2"/>
            </a:endParaRPr>
          </a:p>
          <a:p>
            <a:pPr algn="just" fontAlgn="base"/>
            <a:endParaRPr lang="fr-FR" sz="1200" dirty="0" smtClean="0">
              <a:solidFill>
                <a:srgbClr val="000000"/>
              </a:solidFill>
              <a:latin typeface="Marianne" panose="02000000000000000000" pitchFamily="50" charset="0"/>
              <a:sym typeface="Wingdings" panose="05000000000000000000" pitchFamily="2" charset="2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533400" y="2104892"/>
            <a:ext cx="784923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Verdana"/>
                <a:ea typeface="+mj-ea"/>
                <a:cs typeface="Verdana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fr-FR" sz="1800" b="1" kern="0" spc="-5" dirty="0" smtClean="0">
                <a:solidFill>
                  <a:schemeClr val="tx2"/>
                </a:solidFill>
                <a:latin typeface="Marianne" panose="02000000000000000000" pitchFamily="50" charset="0"/>
                <a:cs typeface="Arial"/>
              </a:rPr>
              <a:t>Cibles :</a:t>
            </a:r>
            <a:endParaRPr lang="fr-FR" sz="1800" kern="0" dirty="0">
              <a:solidFill>
                <a:schemeClr val="tx2"/>
              </a:solidFill>
              <a:latin typeface="Marianne" panose="02000000000000000000" pitchFamily="50" charset="0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5423" y="2597336"/>
            <a:ext cx="5943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fr-FR" sz="1600" dirty="0" smtClean="0">
                <a:latin typeface="Marianne" panose="02000000000000000000" pitchFamily="50" charset="0"/>
              </a:rPr>
              <a:t>Grand public 18-65 ans</a:t>
            </a:r>
          </a:p>
          <a:p>
            <a:pPr algn="just" fontAlgn="base"/>
            <a:endParaRPr lang="fr-FR" sz="1600" dirty="0" smtClean="0">
              <a:solidFill>
                <a:srgbClr val="000000"/>
              </a:solidFill>
              <a:latin typeface="Marianne" panose="02000000000000000000" pitchFamily="50" charset="0"/>
              <a:sym typeface="Wingdings" panose="05000000000000000000" pitchFamily="2" charset="2"/>
            </a:endParaRP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rgbClr val="000000"/>
                </a:solidFill>
                <a:latin typeface="Marianne" panose="02000000000000000000" pitchFamily="50" charset="0"/>
                <a:sym typeface="Wingdings" panose="05000000000000000000" pitchFamily="2" charset="2"/>
              </a:rPr>
              <a:t>Public relais: Préfectures, collectivités, DREALS</a:t>
            </a:r>
          </a:p>
          <a:p>
            <a:pPr algn="just" fontAlgn="base"/>
            <a:endParaRPr lang="fr-FR" sz="1600" dirty="0" smtClean="0">
              <a:solidFill>
                <a:srgbClr val="000000"/>
              </a:solidFill>
              <a:latin typeface="Marianne" panose="02000000000000000000" pitchFamily="50" charset="0"/>
              <a:sym typeface="Wingdings" panose="05000000000000000000" pitchFamily="2" charset="2"/>
            </a:endParaRP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rgbClr val="000000"/>
                </a:solidFill>
                <a:latin typeface="Marianne" panose="02000000000000000000" pitchFamily="50" charset="0"/>
                <a:sym typeface="Wingdings" panose="05000000000000000000" pitchFamily="2" charset="2"/>
              </a:rPr>
              <a:t>Indirectement les agriculteurs, les industriels…</a:t>
            </a:r>
          </a:p>
        </p:txBody>
      </p:sp>
    </p:spTree>
    <p:extLst>
      <p:ext uri="{BB962C8B-B14F-4D97-AF65-F5344CB8AC3E}">
        <p14:creationId xmlns:p14="http://schemas.microsoft.com/office/powerpoint/2010/main" val="282212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3"/>
          <p:cNvSpPr txBox="1"/>
          <p:nvPr/>
        </p:nvSpPr>
        <p:spPr>
          <a:xfrm>
            <a:off x="447676" y="2639663"/>
            <a:ext cx="80548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450" lvl="0" indent="-171450" algn="just">
              <a:buFont typeface="Arial" panose="020B0604020202020204" pitchFamily="34" charset="0"/>
              <a:buChar char="•"/>
            </a:pPr>
            <a:endParaRPr lang="fr-FR" sz="1200" dirty="0" smtClean="0">
              <a:latin typeface="Marianne" panose="02000000000000000000" pitchFamily="50" charset="0"/>
            </a:endParaRPr>
          </a:p>
        </p:txBody>
      </p:sp>
      <p:sp>
        <p:nvSpPr>
          <p:cNvPr id="19" name="object 5"/>
          <p:cNvSpPr txBox="1"/>
          <p:nvPr/>
        </p:nvSpPr>
        <p:spPr>
          <a:xfrm>
            <a:off x="447676" y="361949"/>
            <a:ext cx="4162426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b="1" spc="-5" dirty="0" smtClean="0">
                <a:solidFill>
                  <a:schemeClr val="tx2"/>
                </a:solidFill>
                <a:latin typeface="Marianne" panose="02000000000000000000" pitchFamily="50" charset="0"/>
                <a:cs typeface="Arial"/>
              </a:rPr>
              <a:t>Dispositif de communication </a:t>
            </a:r>
            <a:endParaRPr dirty="0">
              <a:solidFill>
                <a:schemeClr val="tx2"/>
              </a:solidFill>
              <a:latin typeface="Marianne" panose="02000000000000000000" pitchFamily="50" charset="0"/>
              <a:cs typeface="Arial"/>
            </a:endParaRPr>
          </a:p>
        </p:txBody>
      </p:sp>
      <p:sp>
        <p:nvSpPr>
          <p:cNvPr id="22" name="object 3"/>
          <p:cNvSpPr txBox="1"/>
          <p:nvPr/>
        </p:nvSpPr>
        <p:spPr>
          <a:xfrm>
            <a:off x="960380" y="1988377"/>
            <a:ext cx="7802620" cy="5180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1600" dirty="0" smtClean="0">
                <a:latin typeface="Marianne" panose="02000000000000000000" pitchFamily="50" charset="0"/>
              </a:rPr>
              <a:t>Digital : pour renforcer l’effort de pédagogie vers le grand public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1600" dirty="0">
                <a:latin typeface="Marianne" panose="02000000000000000000" pitchFamily="50" charset="0"/>
              </a:rPr>
              <a:t>	</a:t>
            </a:r>
            <a:r>
              <a:rPr lang="fr-FR" sz="1600" dirty="0" smtClean="0">
                <a:latin typeface="Marianne" panose="02000000000000000000" pitchFamily="50" charset="0"/>
              </a:rPr>
              <a:t>&gt; diffusion du 14/06 au 22/07</a:t>
            </a:r>
          </a:p>
        </p:txBody>
      </p:sp>
      <p:sp>
        <p:nvSpPr>
          <p:cNvPr id="23" name="Flèche droite 22"/>
          <p:cNvSpPr/>
          <p:nvPr/>
        </p:nvSpPr>
        <p:spPr>
          <a:xfrm>
            <a:off x="546979" y="2062010"/>
            <a:ext cx="250189" cy="114300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object 3"/>
          <p:cNvSpPr txBox="1"/>
          <p:nvPr/>
        </p:nvSpPr>
        <p:spPr>
          <a:xfrm>
            <a:off x="945632" y="4302233"/>
            <a:ext cx="665962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1600" dirty="0" smtClean="0">
                <a:latin typeface="Marianne" panose="02000000000000000000" pitchFamily="50" charset="0"/>
              </a:rPr>
              <a:t>Mobilisation relais via une campagne de mailing</a:t>
            </a:r>
            <a:endParaRPr sz="1600" dirty="0">
              <a:latin typeface="Arial MT"/>
              <a:cs typeface="Arial MT"/>
            </a:endParaRPr>
          </a:p>
        </p:txBody>
      </p:sp>
      <p:sp>
        <p:nvSpPr>
          <p:cNvPr id="25" name="Flèche droite 24"/>
          <p:cNvSpPr/>
          <p:nvPr/>
        </p:nvSpPr>
        <p:spPr>
          <a:xfrm>
            <a:off x="546979" y="4378432"/>
            <a:ext cx="255956" cy="137424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object 3"/>
          <p:cNvSpPr txBox="1"/>
          <p:nvPr/>
        </p:nvSpPr>
        <p:spPr>
          <a:xfrm>
            <a:off x="960380" y="2863791"/>
            <a:ext cx="7955020" cy="10361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1600" dirty="0" smtClean="0">
                <a:latin typeface="Marianne" panose="02000000000000000000" pitchFamily="50" charset="0"/>
              </a:rPr>
              <a:t>Kit de communication :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1600" dirty="0">
                <a:latin typeface="Marianne" panose="02000000000000000000" pitchFamily="50" charset="0"/>
              </a:rPr>
              <a:t>	</a:t>
            </a:r>
            <a:r>
              <a:rPr lang="fr-FR" sz="1600" dirty="0" smtClean="0">
                <a:latin typeface="Marianne" panose="02000000000000000000" pitchFamily="50" charset="0"/>
              </a:rPr>
              <a:t>&gt; début juin : kit de com de crise ( Préfectures),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1600" dirty="0">
                <a:latin typeface="Marianne" panose="02000000000000000000" pitchFamily="50" charset="0"/>
              </a:rPr>
              <a:t>	</a:t>
            </a:r>
            <a:r>
              <a:rPr lang="fr-FR" sz="1600" dirty="0" smtClean="0">
                <a:latin typeface="Marianne" panose="02000000000000000000" pitchFamily="50" charset="0"/>
              </a:rPr>
              <a:t>&gt; mi-juin : déclinaisons des vignettes gestes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1600" dirty="0">
                <a:latin typeface="Marianne" panose="02000000000000000000" pitchFamily="50" charset="0"/>
              </a:rPr>
              <a:t>	</a:t>
            </a:r>
            <a:r>
              <a:rPr lang="fr-FR" sz="1600" dirty="0" smtClean="0">
                <a:latin typeface="Marianne" panose="02000000000000000000" pitchFamily="50" charset="0"/>
              </a:rPr>
              <a:t>&gt; début juillet : ressources pédagogiques, DP sonores</a:t>
            </a:r>
            <a:endParaRPr sz="1600" dirty="0">
              <a:latin typeface="Arial MT"/>
              <a:cs typeface="Arial M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 flipH="1">
            <a:off x="3426253" y="1429095"/>
            <a:ext cx="76199" cy="492444"/>
          </a:xfrm>
        </p:spPr>
        <p:txBody>
          <a:bodyPr/>
          <a:lstStyle/>
          <a:p>
            <a:r>
              <a:rPr lang="fr-FR" dirty="0">
                <a:latin typeface="Marianne" panose="02000000000000000000" pitchFamily="50" charset="0"/>
                <a:cs typeface="Arial MT"/>
              </a:rPr>
              <a:t/>
            </a:r>
            <a:br>
              <a:rPr lang="fr-FR" dirty="0">
                <a:latin typeface="Marianne" panose="02000000000000000000" pitchFamily="50" charset="0"/>
                <a:cs typeface="Arial MT"/>
              </a:rPr>
            </a:br>
            <a:endParaRPr lang="fr-FR" dirty="0"/>
          </a:p>
        </p:txBody>
      </p:sp>
      <p:sp>
        <p:nvSpPr>
          <p:cNvPr id="28" name="Flèche droite 27"/>
          <p:cNvSpPr/>
          <p:nvPr/>
        </p:nvSpPr>
        <p:spPr>
          <a:xfrm>
            <a:off x="546979" y="2951039"/>
            <a:ext cx="255956" cy="137424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object 3"/>
          <p:cNvSpPr txBox="1"/>
          <p:nvPr/>
        </p:nvSpPr>
        <p:spPr>
          <a:xfrm>
            <a:off x="889821" y="1258212"/>
            <a:ext cx="7170530" cy="5180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1600" dirty="0" smtClean="0">
                <a:latin typeface="Marianne" panose="02000000000000000000" pitchFamily="50" charset="0"/>
              </a:rPr>
              <a:t>Radio : inciter tous les acteurs à la sobriété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1600" dirty="0">
                <a:latin typeface="Marianne" panose="02000000000000000000" pitchFamily="50" charset="0"/>
              </a:rPr>
              <a:t>	</a:t>
            </a:r>
            <a:r>
              <a:rPr lang="fr-FR" sz="1600" dirty="0" smtClean="0">
                <a:latin typeface="Marianne" panose="02000000000000000000" pitchFamily="50" charset="0"/>
              </a:rPr>
              <a:t>&gt; diffusion de 5 spots du 3/06 au 20/06</a:t>
            </a:r>
            <a:endParaRPr sz="1600" dirty="0">
              <a:latin typeface="Arial MT"/>
              <a:cs typeface="Arial MT"/>
            </a:endParaRPr>
          </a:p>
        </p:txBody>
      </p:sp>
      <p:sp>
        <p:nvSpPr>
          <p:cNvPr id="20" name="Flèche droite 19"/>
          <p:cNvSpPr/>
          <p:nvPr/>
        </p:nvSpPr>
        <p:spPr>
          <a:xfrm>
            <a:off x="535473" y="1318906"/>
            <a:ext cx="250189" cy="114300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999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5"/>
          <p:cNvSpPr txBox="1"/>
          <p:nvPr/>
        </p:nvSpPr>
        <p:spPr>
          <a:xfrm>
            <a:off x="457200" y="438249"/>
            <a:ext cx="417195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b="1" spc="-5" dirty="0" smtClean="0">
                <a:solidFill>
                  <a:schemeClr val="tx2"/>
                </a:solidFill>
                <a:latin typeface="Marianne" panose="02000000000000000000" pitchFamily="50" charset="0"/>
                <a:cs typeface="Arial"/>
              </a:rPr>
              <a:t>Radio : diffusion de 5 spots</a:t>
            </a:r>
            <a:endParaRPr dirty="0">
              <a:solidFill>
                <a:schemeClr val="tx2"/>
              </a:solidFill>
              <a:latin typeface="Marianne" panose="02000000000000000000" pitchFamily="50" charset="0"/>
              <a:cs typeface="Arial"/>
            </a:endParaRPr>
          </a:p>
        </p:txBody>
      </p:sp>
      <p:pic>
        <p:nvPicPr>
          <p:cNvPr id="1026" name="Picture 2" descr="radio 1207880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81471"/>
            <a:ext cx="914400" cy="792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texte 2"/>
          <p:cNvSpPr txBox="1">
            <a:spLocks/>
          </p:cNvSpPr>
          <p:nvPr/>
        </p:nvSpPr>
        <p:spPr>
          <a:xfrm>
            <a:off x="152400" y="971550"/>
            <a:ext cx="6629400" cy="388620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fr-FR" dirty="0" smtClean="0">
              <a:latin typeface="Marianne" panose="02000000000000000000" pitchFamily="50" charset="0"/>
            </a:endParaRPr>
          </a:p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fr-FR" sz="1600" dirty="0" smtClean="0">
                <a:latin typeface="Marianne" panose="02000000000000000000" pitchFamily="50" charset="0"/>
              </a:rPr>
              <a:t>2 spots : grand public</a:t>
            </a:r>
          </a:p>
          <a:p>
            <a:pPr marL="755650" lvl="1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fr-FR" sz="1600" i="1" dirty="0" smtClean="0">
                <a:solidFill>
                  <a:schemeClr val="dk1"/>
                </a:solidFill>
              </a:rPr>
              <a:t>J’ai installé des récupérateurs d’eau de pluie : chaque litre stocké est un litre économisé pour arroser mon potager. J’ai aussi choisi des plantes qui résistent à la sécheresse comme la lavande et le jasmin étoilé. Avec moins d’eau, mon jardin est toujours beau !  </a:t>
            </a:r>
          </a:p>
          <a:p>
            <a:pPr marL="469900" lvl="1">
              <a:spcBef>
                <a:spcPts val="100"/>
              </a:spcBef>
            </a:pPr>
            <a:endParaRPr lang="fr-FR" sz="1600" i="1" dirty="0">
              <a:solidFill>
                <a:schemeClr val="dk1"/>
              </a:solidFill>
            </a:endParaRPr>
          </a:p>
          <a:p>
            <a:pPr marL="755650" lvl="1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fr-FR" sz="1600" i="1" dirty="0">
                <a:solidFill>
                  <a:schemeClr val="dk1"/>
                </a:solidFill>
              </a:rPr>
              <a:t>J’ai installé une chasse d’eau à double débit et un pommeau de douche économe... Puis j’ai ajouté des mousseurs, c’est très simple à installer. Ça se fixe au robinet et ça rajoute de l’air dans le jet d’eau pour en réduire le débit. Avec tout ça : 50% de consommation en moins !</a:t>
            </a:r>
          </a:p>
          <a:p>
            <a:pPr marL="755650" lvl="1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fr-FR" dirty="0">
              <a:latin typeface="Marianne" panose="02000000000000000000" pitchFamily="50" charset="0"/>
            </a:endParaRPr>
          </a:p>
          <a:p>
            <a:pPr marL="184150" indent="-171450">
              <a:lnSpc>
                <a:spcPct val="100000"/>
              </a:lnSpc>
              <a:spcBef>
                <a:spcPts val="100"/>
              </a:spcBef>
              <a:buFontTx/>
              <a:buChar char="-"/>
            </a:pPr>
            <a:endParaRPr lang="fr-FR" sz="1200" dirty="0" smtClean="0">
              <a:latin typeface="Marianne" panose="02000000000000000000" pitchFamily="50" charset="0"/>
            </a:endParaRPr>
          </a:p>
          <a:p>
            <a:pPr marL="184150" indent="-1714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fr-FR" sz="1200" dirty="0" smtClean="0">
              <a:latin typeface="Marianne" panose="02000000000000000000" pitchFamily="50" charset="0"/>
            </a:endParaRPr>
          </a:p>
          <a:p>
            <a:pPr marL="184150" indent="-1714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fr-FR" sz="1200" dirty="0">
              <a:latin typeface="Arial MT"/>
              <a:cs typeface="Arial MT"/>
            </a:endParaRPr>
          </a:p>
          <a:p>
            <a:endParaRPr lang="fr-FR" kern="0" dirty="0">
              <a:solidFill>
                <a:sysClr val="windowText" lastClr="000000"/>
              </a:solidFill>
            </a:endParaRPr>
          </a:p>
        </p:txBody>
      </p:sp>
      <p:pic>
        <p:nvPicPr>
          <p:cNvPr id="2" name="MIX_Radio_MTE_Secheresse_Spot_Julien_30s__24_05_202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620000" y="1657350"/>
            <a:ext cx="609600" cy="609600"/>
          </a:xfrm>
          <a:prstGeom prst="rect">
            <a:avLst/>
          </a:prstGeom>
        </p:spPr>
      </p:pic>
      <p:pic>
        <p:nvPicPr>
          <p:cNvPr id="3" name="MIX_Radio_MTE_Secheresse_Spot_Yanis_30s__24_05_202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620000" y="32575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072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0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5"/>
          <p:cNvSpPr txBox="1"/>
          <p:nvPr/>
        </p:nvSpPr>
        <p:spPr>
          <a:xfrm>
            <a:off x="457200" y="438249"/>
            <a:ext cx="4171950" cy="5180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fr-FR" b="1" spc="-5" dirty="0">
                <a:solidFill>
                  <a:schemeClr val="tx2"/>
                </a:solidFill>
                <a:latin typeface="Marianne" panose="02000000000000000000" pitchFamily="50" charset="0"/>
                <a:cs typeface="Arial"/>
              </a:rPr>
              <a:t>Radio: diffusion de 5 spots</a:t>
            </a:r>
            <a:endParaRPr lang="fr-FR" dirty="0">
              <a:solidFill>
                <a:schemeClr val="tx2"/>
              </a:solidFill>
              <a:latin typeface="Marianne" panose="02000000000000000000" pitchFamily="50" charset="0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400" dirty="0">
              <a:solidFill>
                <a:schemeClr val="tx2"/>
              </a:solidFill>
              <a:latin typeface="Marianne" panose="02000000000000000000" pitchFamily="50" charset="0"/>
              <a:cs typeface="Arial"/>
            </a:endParaRPr>
          </a:p>
        </p:txBody>
      </p:sp>
      <p:sp>
        <p:nvSpPr>
          <p:cNvPr id="5" name="Espace réservé du texte 2"/>
          <p:cNvSpPr txBox="1">
            <a:spLocks/>
          </p:cNvSpPr>
          <p:nvPr/>
        </p:nvSpPr>
        <p:spPr>
          <a:xfrm>
            <a:off x="152400" y="971550"/>
            <a:ext cx="6629400" cy="388620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98450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fr-FR" sz="1600" dirty="0" smtClean="0">
                <a:latin typeface="Marianne" panose="02000000000000000000" pitchFamily="50" charset="0"/>
              </a:rPr>
              <a:t>Agricultrice : </a:t>
            </a:r>
            <a:r>
              <a:rPr lang="fr-FR" sz="1600" i="1" dirty="0">
                <a:solidFill>
                  <a:schemeClr val="dk1"/>
                </a:solidFill>
              </a:rPr>
              <a:t>L'eau, c'est précieux ! Pour limiter l’évaporation, on couvre le sol de matières organiques, ça l’enrichit. Il devient comme une éponge et retient bien mieux l’eau. On a aussi replanté des haies, elles contribuent à préserver l'humidité des parcelles et la biodiversité</a:t>
            </a:r>
            <a:r>
              <a:rPr lang="fr-FR" sz="1600" i="1" dirty="0" smtClean="0">
                <a:solidFill>
                  <a:schemeClr val="dk1"/>
                </a:solidFill>
              </a:rPr>
              <a:t>.</a:t>
            </a:r>
          </a:p>
          <a:p>
            <a:pPr marL="298450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fr-FR" sz="1600" dirty="0">
              <a:solidFill>
                <a:schemeClr val="dk1"/>
              </a:solidFill>
            </a:endParaRPr>
          </a:p>
          <a:p>
            <a:pPr marL="298450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fr-FR" sz="1600" dirty="0" smtClean="0">
                <a:latin typeface="Marianne" panose="02000000000000000000" pitchFamily="50" charset="0"/>
              </a:rPr>
              <a:t>Elu local : </a:t>
            </a:r>
            <a:r>
              <a:rPr lang="fr-FR" sz="1600" i="1" dirty="0">
                <a:solidFill>
                  <a:schemeClr val="dk1"/>
                </a:solidFill>
              </a:rPr>
              <a:t>Dans ma commune, on a lancé un plan de recherche et de réparation des fuites dans le réseau d’eau. On a aussi installé des </a:t>
            </a:r>
            <a:r>
              <a:rPr lang="fr-FR" sz="1600" i="1" dirty="0" err="1">
                <a:solidFill>
                  <a:schemeClr val="dk1"/>
                </a:solidFill>
              </a:rPr>
              <a:t>gouttes-à-gouttes</a:t>
            </a:r>
            <a:r>
              <a:rPr lang="fr-FR" sz="1600" i="1" dirty="0">
                <a:solidFill>
                  <a:schemeClr val="dk1"/>
                </a:solidFill>
              </a:rPr>
              <a:t> aux pieds des plantes, dans les jardins publics. Et le résultat est là : plusieurs milliers de mètres cubes d’eau économisés chaque année </a:t>
            </a:r>
            <a:r>
              <a:rPr lang="fr-FR" sz="1600" i="1" dirty="0" smtClean="0">
                <a:solidFill>
                  <a:schemeClr val="dk1"/>
                </a:solidFill>
              </a:rPr>
              <a:t>!</a:t>
            </a:r>
          </a:p>
          <a:p>
            <a:pPr marL="298450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fr-FR" sz="1600" dirty="0">
              <a:solidFill>
                <a:schemeClr val="dk1"/>
              </a:solidFill>
            </a:endParaRPr>
          </a:p>
          <a:p>
            <a:pPr marL="298450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fr-FR" sz="1600" dirty="0" smtClean="0">
                <a:latin typeface="Marianne" panose="02000000000000000000" pitchFamily="50" charset="0"/>
              </a:rPr>
              <a:t>Dirigeante PME : </a:t>
            </a:r>
            <a:r>
              <a:rPr lang="fr-FR" sz="1600" i="1" dirty="0">
                <a:solidFill>
                  <a:schemeClr val="dk1"/>
                </a:solidFill>
              </a:rPr>
              <a:t>Il faut beaucoup d’eau pour fabriquer des yaourts et du beurre ! Alors, on a cherché à économiser. On a mis en place un circuit fermé pour récupérer et retraiter une partie de l’eau utilisée dans notre ligne de production ! Et ça marche ! Moins 30% par an.</a:t>
            </a:r>
          </a:p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fr-FR" dirty="0">
              <a:latin typeface="Marianne" panose="02000000000000000000" pitchFamily="50" charset="0"/>
            </a:endParaRPr>
          </a:p>
          <a:p>
            <a:pPr marL="184150" indent="-171450">
              <a:lnSpc>
                <a:spcPct val="100000"/>
              </a:lnSpc>
              <a:spcBef>
                <a:spcPts val="100"/>
              </a:spcBef>
              <a:buFontTx/>
              <a:buChar char="-"/>
            </a:pPr>
            <a:endParaRPr lang="fr-FR" sz="1200" dirty="0" smtClean="0">
              <a:latin typeface="Marianne" panose="02000000000000000000" pitchFamily="50" charset="0"/>
            </a:endParaRPr>
          </a:p>
          <a:p>
            <a:pPr marL="184150" indent="-1714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fr-FR" sz="1200" dirty="0" smtClean="0">
              <a:latin typeface="Marianne" panose="02000000000000000000" pitchFamily="50" charset="0"/>
            </a:endParaRPr>
          </a:p>
          <a:p>
            <a:pPr marL="184150" indent="-1714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fr-FR" sz="1200" dirty="0">
              <a:latin typeface="Arial MT"/>
              <a:cs typeface="Arial MT"/>
            </a:endParaRPr>
          </a:p>
          <a:p>
            <a:endParaRPr lang="fr-FR" kern="0" dirty="0">
              <a:solidFill>
                <a:sysClr val="windowText" lastClr="000000"/>
              </a:solidFill>
            </a:endParaRPr>
          </a:p>
        </p:txBody>
      </p:sp>
      <p:pic>
        <p:nvPicPr>
          <p:cNvPr id="6" name="Picture 2" descr="radio 1207880 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81471"/>
            <a:ext cx="914400" cy="792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MIX_Radio_MTE_Secheresse_Spot_Maria_30s__24_05_202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340452" y="1123950"/>
            <a:ext cx="609600" cy="609600"/>
          </a:xfrm>
          <a:prstGeom prst="rect">
            <a:avLst/>
          </a:prstGeom>
        </p:spPr>
      </p:pic>
      <p:pic>
        <p:nvPicPr>
          <p:cNvPr id="3" name="MIX_Radio_MTE_Secheresse_Spot_Alain_30s__24_05_202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349312" y="2495550"/>
            <a:ext cx="609600" cy="609600"/>
          </a:xfrm>
          <a:prstGeom prst="rect">
            <a:avLst/>
          </a:prstGeom>
        </p:spPr>
      </p:pic>
      <p:pic>
        <p:nvPicPr>
          <p:cNvPr id="4" name="MIX_Radio_MTE_Secheresse_Spot_Sarah_30s__24_05_202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349312" y="37147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367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0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00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5"/>
          <p:cNvSpPr txBox="1"/>
          <p:nvPr/>
        </p:nvSpPr>
        <p:spPr>
          <a:xfrm>
            <a:off x="457200" y="285750"/>
            <a:ext cx="81534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b="1" spc="-5" dirty="0" smtClean="0">
                <a:solidFill>
                  <a:schemeClr val="tx2"/>
                </a:solidFill>
                <a:latin typeface="Marianne" panose="02000000000000000000" pitchFamily="50" charset="0"/>
                <a:cs typeface="Arial"/>
              </a:rPr>
              <a:t>Dispositif digital : vignettes </a:t>
            </a:r>
            <a:r>
              <a:rPr lang="fr-FR" b="1" spc="-5" dirty="0">
                <a:solidFill>
                  <a:schemeClr val="tx2"/>
                </a:solidFill>
                <a:latin typeface="Marianne" panose="02000000000000000000" pitchFamily="50" charset="0"/>
                <a:cs typeface="Arial"/>
              </a:rPr>
              <a:t>réseaux sociaux </a:t>
            </a:r>
            <a:r>
              <a:rPr lang="fr-FR" b="1" spc="-5" dirty="0" smtClean="0">
                <a:solidFill>
                  <a:schemeClr val="tx2"/>
                </a:solidFill>
                <a:latin typeface="Marianne" panose="02000000000000000000" pitchFamily="50" charset="0"/>
                <a:cs typeface="Arial"/>
              </a:rPr>
              <a:t>(statiques et animées)</a:t>
            </a:r>
            <a:endParaRPr lang="fr-FR" dirty="0">
              <a:solidFill>
                <a:schemeClr val="tx2"/>
              </a:solidFill>
              <a:latin typeface="Marianne" panose="02000000000000000000" pitchFamily="50" charset="0"/>
              <a:cs typeface="Arial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666750"/>
            <a:ext cx="8001000" cy="438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04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5"/>
          <p:cNvSpPr txBox="1"/>
          <p:nvPr/>
        </p:nvSpPr>
        <p:spPr>
          <a:xfrm>
            <a:off x="457200" y="285750"/>
            <a:ext cx="417195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b="1" spc="-5" dirty="0" smtClean="0">
                <a:solidFill>
                  <a:schemeClr val="tx2"/>
                </a:solidFill>
                <a:latin typeface="Marianne" panose="02000000000000000000" pitchFamily="50" charset="0"/>
                <a:cs typeface="Arial"/>
              </a:rPr>
              <a:t>Kit de communication : kit de crise </a:t>
            </a:r>
            <a:endParaRPr dirty="0">
              <a:solidFill>
                <a:schemeClr val="tx2"/>
              </a:solidFill>
              <a:latin typeface="Marianne" panose="02000000000000000000" pitchFamily="50" charset="0"/>
              <a:cs typeface="Arial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85800" y="1352550"/>
            <a:ext cx="8001000" cy="189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b="1" dirty="0" smtClean="0">
                <a:latin typeface="Marianne" panose="02000000000000000000" pitchFamily="50" charset="0"/>
              </a:rPr>
              <a:t>Banque </a:t>
            </a:r>
            <a:r>
              <a:rPr lang="fr-FR" sz="1600" b="1" dirty="0">
                <a:latin typeface="Marianne" panose="02000000000000000000" pitchFamily="50" charset="0"/>
              </a:rPr>
              <a:t>d'images</a:t>
            </a:r>
            <a:r>
              <a:rPr lang="fr-FR" sz="1600" dirty="0">
                <a:latin typeface="Marianne" panose="02000000000000000000" pitchFamily="50" charset="0"/>
              </a:rPr>
              <a:t> </a:t>
            </a:r>
            <a:r>
              <a:rPr lang="fr-FR" sz="1600" dirty="0" smtClean="0">
                <a:latin typeface="Marianne" panose="02000000000000000000" pitchFamily="50" charset="0"/>
              </a:rPr>
              <a:t>thématiques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b="1" dirty="0">
                <a:latin typeface="Marianne" panose="02000000000000000000" pitchFamily="50" charset="0"/>
              </a:rPr>
              <a:t>A</a:t>
            </a:r>
            <a:r>
              <a:rPr lang="fr-FR" sz="1600" b="1" dirty="0" smtClean="0">
                <a:latin typeface="Marianne" panose="02000000000000000000" pitchFamily="50" charset="0"/>
              </a:rPr>
              <a:t>ffiches </a:t>
            </a:r>
            <a:r>
              <a:rPr lang="fr-FR" sz="1600" b="1" dirty="0">
                <a:latin typeface="Marianne" panose="02000000000000000000" pitchFamily="50" charset="0"/>
              </a:rPr>
              <a:t>A4</a:t>
            </a:r>
            <a:r>
              <a:rPr lang="fr-FR" sz="1600" dirty="0">
                <a:latin typeface="Marianne" panose="02000000000000000000" pitchFamily="50" charset="0"/>
              </a:rPr>
              <a:t> </a:t>
            </a:r>
            <a:r>
              <a:rPr lang="fr-FR" sz="1600" dirty="0" smtClean="0">
                <a:latin typeface="Marianne" panose="02000000000000000000" pitchFamily="50" charset="0"/>
              </a:rPr>
              <a:t>(niveaux </a:t>
            </a:r>
            <a:r>
              <a:rPr lang="fr-FR" sz="1600" dirty="0">
                <a:latin typeface="Marianne" panose="02000000000000000000" pitchFamily="50" charset="0"/>
              </a:rPr>
              <a:t>d'alertes </a:t>
            </a:r>
            <a:r>
              <a:rPr lang="fr-FR" sz="1600" dirty="0" smtClean="0">
                <a:latin typeface="Marianne" panose="02000000000000000000" pitchFamily="50" charset="0"/>
              </a:rPr>
              <a:t>&amp; bons gestes)</a:t>
            </a:r>
            <a:endParaRPr lang="fr-FR" sz="1600" dirty="0">
              <a:latin typeface="Marianne" panose="02000000000000000000" pitchFamily="50" charset="0"/>
            </a:endParaRP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b="1" dirty="0" smtClean="0">
                <a:latin typeface="Marianne" panose="02000000000000000000" pitchFamily="50" charset="0"/>
              </a:rPr>
              <a:t>Vignettes RS </a:t>
            </a:r>
            <a:r>
              <a:rPr lang="fr-FR" sz="1600" dirty="0" smtClean="0">
                <a:latin typeface="Marianne" panose="02000000000000000000" pitchFamily="50" charset="0"/>
              </a:rPr>
              <a:t>(IG, FB, TW) </a:t>
            </a:r>
            <a:r>
              <a:rPr lang="fr-FR" sz="1600" dirty="0">
                <a:latin typeface="Marianne" panose="02000000000000000000" pitchFamily="50" charset="0"/>
              </a:rPr>
              <a:t>illustrant les </a:t>
            </a:r>
            <a:r>
              <a:rPr lang="fr-FR" sz="1600" dirty="0" smtClean="0">
                <a:latin typeface="Marianne" panose="02000000000000000000" pitchFamily="50" charset="0"/>
              </a:rPr>
              <a:t>niveaux </a:t>
            </a:r>
            <a:r>
              <a:rPr lang="fr-FR" sz="1600" dirty="0">
                <a:latin typeface="Marianne" panose="02000000000000000000" pitchFamily="50" charset="0"/>
              </a:rPr>
              <a:t>d'alertes </a:t>
            </a:r>
            <a:r>
              <a:rPr lang="fr-FR" sz="1600" dirty="0" smtClean="0">
                <a:latin typeface="Marianne" panose="02000000000000000000" pitchFamily="50" charset="0"/>
              </a:rPr>
              <a:t>&amp; bons gestes + </a:t>
            </a:r>
            <a:r>
              <a:rPr lang="fr-FR" sz="1600" b="1" dirty="0" smtClean="0">
                <a:latin typeface="Marianne" panose="02000000000000000000" pitchFamily="50" charset="0"/>
              </a:rPr>
              <a:t>vignettes </a:t>
            </a:r>
            <a:r>
              <a:rPr lang="fr-FR" sz="1600" b="1" dirty="0">
                <a:latin typeface="Marianne" panose="02000000000000000000" pitchFamily="50" charset="0"/>
              </a:rPr>
              <a:t>personnalisables </a:t>
            </a:r>
            <a:endParaRPr lang="fr-FR" sz="1600" b="1" dirty="0" smtClean="0">
              <a:latin typeface="Marianne" panose="02000000000000000000" pitchFamily="50" charset="0"/>
            </a:endParaRP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b="1" dirty="0">
                <a:latin typeface="Marianne" panose="02000000000000000000" pitchFamily="50" charset="0"/>
              </a:rPr>
              <a:t>R</a:t>
            </a:r>
            <a:r>
              <a:rPr lang="fr-FR" sz="1600" b="1" dirty="0" smtClean="0">
                <a:latin typeface="Marianne" panose="02000000000000000000" pitchFamily="50" charset="0"/>
              </a:rPr>
              <a:t>essources </a:t>
            </a:r>
            <a:r>
              <a:rPr lang="fr-FR" sz="1600" b="1" dirty="0">
                <a:latin typeface="Marianne" panose="02000000000000000000" pitchFamily="50" charset="0"/>
              </a:rPr>
              <a:t>pédagogiques </a:t>
            </a:r>
            <a:r>
              <a:rPr lang="fr-FR" sz="1600" dirty="0" smtClean="0">
                <a:latin typeface="Marianne" panose="02000000000000000000" pitchFamily="50" charset="0"/>
              </a:rPr>
              <a:t>complémentaires: articles, infographies</a:t>
            </a:r>
            <a:endParaRPr lang="fr-FR" sz="1600" dirty="0">
              <a:latin typeface="Marianne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86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5"/>
          <p:cNvSpPr txBox="1"/>
          <p:nvPr/>
        </p:nvSpPr>
        <p:spPr>
          <a:xfrm>
            <a:off x="457200" y="285750"/>
            <a:ext cx="417195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b="1" spc="-5" dirty="0" smtClean="0">
                <a:solidFill>
                  <a:schemeClr val="tx2"/>
                </a:solidFill>
                <a:latin typeface="Marianne" panose="02000000000000000000" pitchFamily="50" charset="0"/>
                <a:cs typeface="Arial"/>
              </a:rPr>
              <a:t>Kit de communication : kit de crise </a:t>
            </a:r>
            <a:endParaRPr dirty="0">
              <a:solidFill>
                <a:schemeClr val="tx2"/>
              </a:solidFill>
              <a:latin typeface="Marianne" panose="02000000000000000000" pitchFamily="50" charset="0"/>
              <a:cs typeface="Arial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35875"/>
            <a:ext cx="8027086" cy="450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60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3600</TotalTime>
  <Words>578</Words>
  <Application>Microsoft Office PowerPoint</Application>
  <PresentationFormat>Affichage à l'écran (16:9)</PresentationFormat>
  <Paragraphs>72</Paragraphs>
  <Slides>13</Slides>
  <Notes>7</Notes>
  <HiddenSlides>0</HiddenSlides>
  <MMClips>5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1" baseType="lpstr">
      <vt:lpstr>Arial</vt:lpstr>
      <vt:lpstr>Arial MT</vt:lpstr>
      <vt:lpstr>Calibri</vt:lpstr>
      <vt:lpstr>Marianne</vt:lpstr>
      <vt:lpstr>Tahoma</vt:lpstr>
      <vt:lpstr>Verdana</vt:lpstr>
      <vt:lpstr>Wingdings</vt:lpstr>
      <vt:lpstr>Office Theme</vt:lpstr>
      <vt:lpstr> Campagne de communication Préservons notre ressource en eau</vt:lpstr>
      <vt:lpstr> </vt:lpstr>
      <vt:lpstr> </vt:lpstr>
      <vt:lpstr>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RUPERT Auréline</dc:creator>
  <cp:lastModifiedBy>MOLINA Marianne</cp:lastModifiedBy>
  <cp:revision>170</cp:revision>
  <cp:lastPrinted>2023-03-08T17:56:09Z</cp:lastPrinted>
  <dcterms:created xsi:type="dcterms:W3CDTF">2023-01-20T11:28:04Z</dcterms:created>
  <dcterms:modified xsi:type="dcterms:W3CDTF">2023-07-03T08:41:21Z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2022-09-08T00:00:00Z</vt:filetime>
  </property>
  <property fmtid="{D5CDD505-2E9C-101B-9397-08002B2CF9AE}" pid="3" name="Creator">
    <vt:lpwstr>Acrobat PDFMaker 22 pour PowerPoint</vt:lpwstr>
  </property>
  <property fmtid="{D5CDD505-2E9C-101B-9397-08002B2CF9AE}" pid="4" name="LastSaved">
    <vt:filetime>2023-01-20T00:00:00Z</vt:filetime>
  </property>
</Properties>
</file>